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7" r:id="rId2"/>
    <p:sldId id="348" r:id="rId3"/>
    <p:sldId id="343" r:id="rId4"/>
    <p:sldId id="346" r:id="rId5"/>
    <p:sldId id="347" r:id="rId6"/>
  </p:sldIdLst>
  <p:sldSz cx="16256000" cy="9144000"/>
  <p:notesSz cx="16256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73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arkova@MBRM.MYBIZ" initials="t" lastIdx="3" clrIdx="0">
    <p:extLst>
      <p:ext uri="{19B8F6BF-5375-455C-9EA6-DF929625EA0E}">
        <p15:presenceInfo xmlns:p15="http://schemas.microsoft.com/office/powerpoint/2012/main" userId="S-1-5-21-2281322925-617355766-984156235-1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37" autoAdjust="0"/>
  </p:normalViewPr>
  <p:slideViewPr>
    <p:cSldViewPr>
      <p:cViewPr varScale="1">
        <p:scale>
          <a:sx n="83" d="100"/>
          <a:sy n="83" d="100"/>
        </p:scale>
        <p:origin x="582" y="102"/>
      </p:cViewPr>
      <p:guideLst>
        <p:guide orient="horz" pos="3072"/>
        <p:guide pos="7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A55C6-4C4B-4A11-A51D-124DB2ACC91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4B3F2-8C4A-4C6C-89AD-15CB108A4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16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1D3B2-9842-4E38-9DFB-7D31B948AA9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4B3F2-8C4A-4C6C-89AD-15CB108A40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40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000" y="372001"/>
            <a:ext cx="8760000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07767" y="2051051"/>
            <a:ext cx="8760884" cy="1384995"/>
          </a:xfrm>
        </p:spPr>
        <p:txBody>
          <a:bodyPr/>
          <a:lstStyle>
            <a:lvl1pPr marL="0" indent="0">
              <a:buNone/>
              <a:defRPr/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="" xmlns:a16="http://schemas.microsoft.com/office/drawing/2014/main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28085" y="312000"/>
            <a:ext cx="299931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="" xmlns:a16="http://schemas.microsoft.com/office/drawing/2014/main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7041" y="4151550"/>
            <a:ext cx="2999316" cy="2769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="" xmlns:a16="http://schemas.microsoft.com/office/drawing/2014/main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22403" y="732000"/>
            <a:ext cx="2999316" cy="2769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="" xmlns:a16="http://schemas.microsoft.com/office/drawing/2014/main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722403" y="5460734"/>
            <a:ext cx="2999316" cy="2769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9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E6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44600" y="6400800"/>
            <a:ext cx="203200" cy="12573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462000" y="6629400"/>
            <a:ext cx="1765300" cy="5207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103120"/>
            <a:ext cx="146304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19.svg"/><Relationship Id="rId2" Type="http://schemas.openxmlformats.org/officeDocument/2006/relationships/image" Target="../media/image6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openxmlformats.org/officeDocument/2006/relationships/image" Target="../media/image17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2B639B8B-F051-43FC-AA79-94043E611D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10" y="62272"/>
            <a:ext cx="2023893" cy="2223713"/>
          </a:xfrm>
          <a:prstGeom prst="rect">
            <a:avLst/>
          </a:prstGeom>
        </p:spPr>
      </p:pic>
      <p:sp>
        <p:nvSpPr>
          <p:cNvPr id="18" name="Подзаголовок 2">
            <a:extLst>
              <a:ext uri="{FF2B5EF4-FFF2-40B4-BE49-F238E27FC236}">
                <a16:creationId xmlns="" xmlns:a16="http://schemas.microsoft.com/office/drawing/2014/main" id="{92821736-3CE7-49B6-88A3-4C1EE47C49EA}"/>
              </a:ext>
            </a:extLst>
          </p:cNvPr>
          <p:cNvSpPr txBox="1">
            <a:spLocks/>
          </p:cNvSpPr>
          <p:nvPr/>
        </p:nvSpPr>
        <p:spPr>
          <a:xfrm>
            <a:off x="2521075" y="761973"/>
            <a:ext cx="6368931" cy="70809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/>
          <a:p>
            <a:pPr defTabSz="1219170">
              <a:defRPr/>
            </a:pPr>
            <a:r>
              <a:rPr lang="ru-RU" sz="2133" b="1" cap="all" dirty="0">
                <a:latin typeface="+mj-lt"/>
                <a:cs typeface="Arial" panose="020B0604020202020204" pitchFamily="34" charset="0"/>
              </a:rPr>
              <a:t>Министерство экономики, торговли и</a:t>
            </a:r>
          </a:p>
          <a:p>
            <a:pPr defTabSz="1219170">
              <a:defRPr/>
            </a:pPr>
            <a:r>
              <a:rPr lang="ru-RU" sz="2133" b="1" cap="all" dirty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cs typeface="Arial" panose="020B0604020202020204" pitchFamily="34" charset="0"/>
              </a:rPr>
              <a:t>предпринимательства</a:t>
            </a:r>
            <a:r>
              <a:rPr lang="ru-RU" sz="2133" b="1" cap="all" dirty="0">
                <a:latin typeface="+mj-lt"/>
                <a:cs typeface="Arial" panose="020B0604020202020204" pitchFamily="34" charset="0"/>
              </a:rPr>
              <a:t> Республики Мордовия</a:t>
            </a:r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="" xmlns:a16="http://schemas.microsoft.com/office/drawing/2014/main" id="{0C370953-F495-4EB6-B835-70A5E7B3F6EE}"/>
              </a:ext>
            </a:extLst>
          </p:cNvPr>
          <p:cNvSpPr/>
          <p:nvPr/>
        </p:nvSpPr>
        <p:spPr>
          <a:xfrm rot="10800000">
            <a:off x="-9" y="-190534"/>
            <a:ext cx="11271280" cy="9525067"/>
          </a:xfrm>
          <a:custGeom>
            <a:avLst/>
            <a:gdLst>
              <a:gd name="connsiteX0" fmla="*/ 7512001 w 7512001"/>
              <a:gd name="connsiteY0" fmla="*/ 6976184 h 6976184"/>
              <a:gd name="connsiteX1" fmla="*/ 7471158 w 7512001"/>
              <a:gd name="connsiteY1" fmla="*/ 6914835 h 6976184"/>
              <a:gd name="connsiteX2" fmla="*/ 0 w 7512001"/>
              <a:gd name="connsiteY2" fmla="*/ 6914835 h 6976184"/>
              <a:gd name="connsiteX3" fmla="*/ 2882430 w 7512001"/>
              <a:gd name="connsiteY3" fmla="*/ 0 h 6976184"/>
              <a:gd name="connsiteX4" fmla="*/ 2920480 w 7512001"/>
              <a:gd name="connsiteY4" fmla="*/ 56832 h 6976184"/>
              <a:gd name="connsiteX5" fmla="*/ 7512001 w 7512001"/>
              <a:gd name="connsiteY5" fmla="*/ 56832 h 69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2001" h="6976184">
                <a:moveTo>
                  <a:pt x="7512001" y="6976184"/>
                </a:moveTo>
                <a:lnTo>
                  <a:pt x="7471158" y="6914835"/>
                </a:lnTo>
                <a:lnTo>
                  <a:pt x="0" y="6914835"/>
                </a:lnTo>
                <a:lnTo>
                  <a:pt x="2882430" y="0"/>
                </a:lnTo>
                <a:lnTo>
                  <a:pt x="2920480" y="56832"/>
                </a:lnTo>
                <a:lnTo>
                  <a:pt x="7512001" y="56832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sz="2400" dirty="0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60826C91-A820-4E39-AC1E-E7BE1719EC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85784" y="190501"/>
            <a:ext cx="3143273" cy="1544515"/>
          </a:xfrm>
          <a:prstGeom prst="rect">
            <a:avLst/>
          </a:prstGeom>
        </p:spPr>
      </p:pic>
      <p:pic>
        <p:nvPicPr>
          <p:cNvPr id="26630" name="Picture 6" descr="C:\Users\Maks\Desktop\IMG_62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3963" y="2202093"/>
            <a:ext cx="10191821" cy="5703680"/>
          </a:xfrm>
          <a:prstGeom prst="snip2DiagRect">
            <a:avLst>
              <a:gd name="adj1" fmla="val 16667"/>
              <a:gd name="adj2" fmla="val 2623"/>
            </a:avLst>
          </a:prstGeom>
          <a:effectLst>
            <a:softEdge rad="266700"/>
          </a:effectLst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7B0A06D-BE18-42F6-B6FD-5711770E378C}"/>
              </a:ext>
            </a:extLst>
          </p:cNvPr>
          <p:cNvSpPr txBox="1"/>
          <p:nvPr/>
        </p:nvSpPr>
        <p:spPr>
          <a:xfrm>
            <a:off x="6278025" y="7363329"/>
            <a:ext cx="9475959" cy="606961"/>
          </a:xfrm>
          <a:prstGeom prst="rect">
            <a:avLst/>
          </a:prstGeom>
          <a:solidFill>
            <a:srgbClr val="6F2D2D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3200" b="1" dirty="0">
                <a:solidFill>
                  <a:schemeClr val="bg1"/>
                </a:solidFill>
              </a:rPr>
              <a:t>МЕРЫ ГОСПОДДЕРЖКИ В ЦЕНТРЕ «МОЙ БИЗНЕС»</a:t>
            </a:r>
          </a:p>
        </p:txBody>
      </p:sp>
      <p:sp>
        <p:nvSpPr>
          <p:cNvPr id="33" name="Подзаголовок 2">
            <a:extLst>
              <a:ext uri="{FF2B5EF4-FFF2-40B4-BE49-F238E27FC236}">
                <a16:creationId xmlns="" xmlns:a16="http://schemas.microsoft.com/office/drawing/2014/main" id="{92821736-3CE7-49B6-88A3-4C1EE47C49EA}"/>
              </a:ext>
            </a:extLst>
          </p:cNvPr>
          <p:cNvSpPr txBox="1">
            <a:spLocks/>
          </p:cNvSpPr>
          <p:nvPr/>
        </p:nvSpPr>
        <p:spPr>
          <a:xfrm>
            <a:off x="4413224" y="8435941"/>
            <a:ext cx="6368931" cy="70809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 defTabSz="1219170">
              <a:defRPr/>
            </a:pPr>
            <a:r>
              <a:rPr lang="en-US" sz="2133" b="1" cap="all" dirty="0" smtClean="0">
                <a:latin typeface="+mj-lt"/>
                <a:cs typeface="Arial" panose="020B0604020202020204" pitchFamily="34" charset="0"/>
              </a:rPr>
              <a:t>202</a:t>
            </a:r>
            <a:r>
              <a:rPr lang="ru-RU" sz="2133" b="1" cap="all" dirty="0">
                <a:latin typeface="+mj-lt"/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3F16737B-DBCD-47CD-BEB7-4D8840B52FD5}"/>
              </a:ext>
            </a:extLst>
          </p:cNvPr>
          <p:cNvSpPr txBox="1"/>
          <p:nvPr/>
        </p:nvSpPr>
        <p:spPr>
          <a:xfrm>
            <a:off x="5651500" y="1125471"/>
            <a:ext cx="4953000" cy="681805"/>
          </a:xfrm>
          <a:prstGeom prst="rect">
            <a:avLst/>
          </a:prstGeom>
          <a:solidFill>
            <a:srgbClr val="6F2D2D"/>
          </a:solidFill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940C8C6-E6D4-4850-AE85-D2BADF04729D}"/>
              </a:ext>
            </a:extLst>
          </p:cNvPr>
          <p:cNvSpPr txBox="1"/>
          <p:nvPr/>
        </p:nvSpPr>
        <p:spPr>
          <a:xfrm>
            <a:off x="1400067" y="1221368"/>
            <a:ext cx="134558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cs typeface="Arial" panose="020B0604020202020204" pitchFamily="34" charset="0"/>
              </a:rPr>
              <a:t>ПРОГРАММЫ </a:t>
            </a: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КРЕДИТОВАНИЯ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12C515B-5296-4DB9-A6DA-3DEFC1916762}"/>
              </a:ext>
            </a:extLst>
          </p:cNvPr>
          <p:cNvSpPr txBox="1"/>
          <p:nvPr/>
        </p:nvSpPr>
        <p:spPr>
          <a:xfrm>
            <a:off x="1461880" y="2122474"/>
            <a:ext cx="41284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panose="020B0604020202020204" pitchFamily="34" charset="0"/>
              </a:rPr>
              <a:t>Стандартный – </a:t>
            </a:r>
            <a:r>
              <a:rPr lang="ru-RU" sz="2400" b="1" dirty="0" smtClean="0">
                <a:cs typeface="Arial" panose="020B0604020202020204" pitchFamily="34" charset="0"/>
              </a:rPr>
              <a:t>8,5% </a:t>
            </a:r>
            <a:endParaRPr lang="ru-RU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DEE79B3-4F27-4FE3-9352-325CF86ECF02}"/>
              </a:ext>
            </a:extLst>
          </p:cNvPr>
          <p:cNvSpPr txBox="1"/>
          <p:nvPr/>
        </p:nvSpPr>
        <p:spPr>
          <a:xfrm>
            <a:off x="1427421" y="2922618"/>
            <a:ext cx="4128459" cy="1241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panose="020B0604020202020204" pitchFamily="34" charset="0"/>
              </a:rPr>
              <a:t>Приоритетный  – </a:t>
            </a:r>
            <a:r>
              <a:rPr lang="ru-RU" sz="2400" b="1" dirty="0" smtClean="0">
                <a:cs typeface="Arial" panose="020B0604020202020204" pitchFamily="34" charset="0"/>
              </a:rPr>
              <a:t>8,25%</a:t>
            </a:r>
            <a:endParaRPr lang="ru-RU" sz="2400" b="1" dirty="0">
              <a:cs typeface="Arial" panose="020B0604020202020204" pitchFamily="34" charset="0"/>
            </a:endParaRPr>
          </a:p>
          <a:p>
            <a:r>
              <a:rPr lang="ru-RU" sz="1600" dirty="0">
                <a:cs typeface="Arial" panose="020B0604020202020204" pitchFamily="34" charset="0"/>
              </a:rPr>
              <a:t>туризм,  строительство,</a:t>
            </a:r>
          </a:p>
          <a:p>
            <a:r>
              <a:rPr lang="ru-RU" sz="1600" dirty="0">
                <a:cs typeface="Arial" panose="020B0604020202020204" pitchFamily="34" charset="0"/>
              </a:rPr>
              <a:t>промышленность, сельское хоз-во, экспортная деятельность</a:t>
            </a:r>
            <a:endParaRPr lang="ru-RU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C071C01-85ED-49D9-B75A-088C6B65C9E6}"/>
              </a:ext>
            </a:extLst>
          </p:cNvPr>
          <p:cNvSpPr txBox="1"/>
          <p:nvPr/>
        </p:nvSpPr>
        <p:spPr>
          <a:xfrm>
            <a:off x="11324696" y="2136828"/>
            <a:ext cx="41284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panose="020B0604020202020204" pitchFamily="34" charset="0"/>
              </a:rPr>
              <a:t>Рефинансирование - 8,5%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E049D04-1942-4F4D-A0EA-82A39AF10573}"/>
              </a:ext>
            </a:extLst>
          </p:cNvPr>
          <p:cNvSpPr txBox="1"/>
          <p:nvPr/>
        </p:nvSpPr>
        <p:spPr>
          <a:xfrm>
            <a:off x="6436273" y="2137657"/>
            <a:ext cx="40424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panose="020B0604020202020204" pitchFamily="34" charset="0"/>
              </a:rPr>
              <a:t>Поддержка – 7,75%</a:t>
            </a:r>
          </a:p>
          <a:p>
            <a:r>
              <a:rPr lang="ru-RU" sz="1600" dirty="0">
                <a:cs typeface="Arial" panose="020B0604020202020204" pitchFamily="34" charset="0"/>
              </a:rPr>
              <a:t>для пострадавших ОКВЭД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C4BEE0D9-60FB-4DCB-9CAD-E1A9BABF48EC}"/>
              </a:ext>
            </a:extLst>
          </p:cNvPr>
          <p:cNvSpPr txBox="1"/>
          <p:nvPr/>
        </p:nvSpPr>
        <p:spPr>
          <a:xfrm>
            <a:off x="6146800" y="3104149"/>
            <a:ext cx="4128459" cy="748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cs typeface="Arial" panose="020B0604020202020204" pitchFamily="34" charset="0"/>
              </a:rPr>
              <a:t>Инвестиционный – </a:t>
            </a:r>
            <a:r>
              <a:rPr lang="ru-RU" sz="2400" b="1" dirty="0" smtClean="0">
                <a:cs typeface="Arial" panose="020B0604020202020204" pitchFamily="34" charset="0"/>
              </a:rPr>
              <a:t>6,5% </a:t>
            </a:r>
            <a:endParaRPr lang="ru-RU" sz="2400" b="1" dirty="0">
              <a:cs typeface="Arial" panose="020B0604020202020204" pitchFamily="34" charset="0"/>
            </a:endParaRPr>
          </a:p>
          <a:p>
            <a:pPr algn="ctr"/>
            <a:r>
              <a:rPr lang="ru-RU" sz="1867" dirty="0">
                <a:cs typeface="Arial" panose="020B0604020202020204" pitchFamily="34" charset="0"/>
              </a:rPr>
              <a:t>    на приобретение основных средств</a:t>
            </a:r>
            <a:endParaRPr lang="ru-RU" sz="1867" dirty="0"/>
          </a:p>
        </p:txBody>
      </p: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41CD3626-0E2F-4266-B9B9-262D51812751}"/>
              </a:ext>
            </a:extLst>
          </p:cNvPr>
          <p:cNvSpPr/>
          <p:nvPr/>
        </p:nvSpPr>
        <p:spPr>
          <a:xfrm>
            <a:off x="3365221" y="410608"/>
            <a:ext cx="10934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pitchFamily="34" charset="0"/>
              </a:rPr>
              <a:t>ФИНАНСОВАЯ ПОДДЕРЖКА: ЛЬГОТНЫЕ </a:t>
            </a:r>
            <a:r>
              <a:rPr lang="ru-RU" sz="2400" b="1" dirty="0" smtClean="0">
                <a:cs typeface="Arial" pitchFamily="34" charset="0"/>
              </a:rPr>
              <a:t>МИКРОЗАЙМЫ* </a:t>
            </a:r>
            <a:r>
              <a:rPr lang="ru-RU" sz="1400" b="1" u="sng" dirty="0" smtClean="0">
                <a:solidFill>
                  <a:srgbClr val="00B050"/>
                </a:solidFill>
                <a:cs typeface="Arial" pitchFamily="34" charset="0"/>
              </a:rPr>
              <a:t>(!! % ставки актуальны на 27.01.2022г.)</a:t>
            </a:r>
            <a:endParaRPr lang="ru-RU" sz="1400" b="1" u="sng" dirty="0">
              <a:solidFill>
                <a:srgbClr val="00B050"/>
              </a:solidFill>
              <a:cs typeface="Arial" pitchFamily="34" charset="0"/>
            </a:endParaRPr>
          </a:p>
        </p:txBody>
      </p:sp>
      <p:pic>
        <p:nvPicPr>
          <p:cNvPr id="51" name="Рисунок 50">
            <a:extLst>
              <a:ext uri="{FF2B5EF4-FFF2-40B4-BE49-F238E27FC236}">
                <a16:creationId xmlns="" xmlns:a16="http://schemas.microsoft.com/office/drawing/2014/main" id="{C2CE533F-45AE-464D-A36B-C8670E4E1F6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00200" y="68217"/>
            <a:ext cx="1826384" cy="897433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047F712D-D198-4286-8A56-1304C8A3844F}"/>
              </a:ext>
            </a:extLst>
          </p:cNvPr>
          <p:cNvSpPr/>
          <p:nvPr/>
        </p:nvSpPr>
        <p:spPr>
          <a:xfrm>
            <a:off x="3257710" y="5837622"/>
            <a:ext cx="9740579" cy="707886"/>
          </a:xfrm>
          <a:prstGeom prst="rect">
            <a:avLst/>
          </a:prstGeom>
          <a:solidFill>
            <a:srgbClr val="6F2D2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 2021 года доступно кредитование по госпрограммам самозанятым и начинающим предпринимателям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5482D4E-108B-4EA2-816C-F3ED89B73DA7}"/>
              </a:ext>
            </a:extLst>
          </p:cNvPr>
          <p:cNvSpPr txBox="1"/>
          <p:nvPr/>
        </p:nvSpPr>
        <p:spPr>
          <a:xfrm>
            <a:off x="2555033" y="6960713"/>
            <a:ext cx="40678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>
                <a:cs typeface="Arial" panose="020B0604020202020204" pitchFamily="34" charset="0"/>
              </a:rPr>
              <a:t>Кредитование самозанятых граждан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0CD4F124-19B7-4679-92DD-6E6EB36872E9}"/>
              </a:ext>
            </a:extLst>
          </p:cNvPr>
          <p:cNvSpPr/>
          <p:nvPr/>
        </p:nvSpPr>
        <p:spPr>
          <a:xfrm>
            <a:off x="3239517" y="7440198"/>
            <a:ext cx="3098160" cy="461665"/>
          </a:xfrm>
          <a:prstGeom prst="rect">
            <a:avLst/>
          </a:prstGeo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6F2D2D"/>
                </a:solidFill>
                <a:cs typeface="Arial" panose="020B0604020202020204" pitchFamily="34" charset="0"/>
              </a:rPr>
              <a:t>«Я сам»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24292CAA-4D1F-4D6F-97EB-3719870BBD06}"/>
              </a:ext>
            </a:extLst>
          </p:cNvPr>
          <p:cNvSpPr/>
          <p:nvPr/>
        </p:nvSpPr>
        <p:spPr>
          <a:xfrm>
            <a:off x="2754684" y="8007321"/>
            <a:ext cx="4067825" cy="56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cs typeface="Arial" panose="020B0604020202020204" pitchFamily="34" charset="0"/>
              </a:rPr>
              <a:t>до 500 000 рублей  </a:t>
            </a:r>
            <a:r>
              <a:rPr lang="ru-RU" sz="2400" b="1" dirty="0" smtClean="0">
                <a:cs typeface="Arial" panose="020B0604020202020204" pitchFamily="34" charset="0"/>
              </a:rPr>
              <a:t>4,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25</a:t>
            </a:r>
            <a:r>
              <a:rPr lang="ru-RU" sz="2400" b="1" dirty="0" smtClean="0">
                <a:cs typeface="Arial" panose="020B0604020202020204" pitchFamily="34" charset="0"/>
              </a:rPr>
              <a:t>%</a:t>
            </a:r>
            <a:endParaRPr lang="ru-RU" sz="2400" b="1" dirty="0">
              <a:cs typeface="Arial" panose="020B0604020202020204" pitchFamily="34" charset="0"/>
            </a:endParaRPr>
          </a:p>
          <a:p>
            <a:pPr algn="ctr"/>
            <a:endParaRPr lang="ru-RU" sz="667" dirty="0"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F796A9E6-A06B-461A-A764-062B98C83799}"/>
              </a:ext>
            </a:extLst>
          </p:cNvPr>
          <p:cNvSpPr txBox="1"/>
          <p:nvPr/>
        </p:nvSpPr>
        <p:spPr>
          <a:xfrm>
            <a:off x="8301400" y="6960713"/>
            <a:ext cx="51263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>
                <a:cs typeface="Arial" panose="020B0604020202020204" pitchFamily="34" charset="0"/>
              </a:rPr>
              <a:t>Кредитование начинающих предпринимателей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E0367002-C317-4704-BDE9-6D4905F15FC1}"/>
              </a:ext>
            </a:extLst>
          </p:cNvPr>
          <p:cNvSpPr/>
          <p:nvPr/>
        </p:nvSpPr>
        <p:spPr>
          <a:xfrm>
            <a:off x="9567078" y="7463466"/>
            <a:ext cx="3098160" cy="461665"/>
          </a:xfrm>
          <a:prstGeom prst="rect">
            <a:avLst/>
          </a:prstGeo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6F2D2D"/>
                </a:solidFill>
                <a:cs typeface="Arial" panose="020B0604020202020204" pitchFamily="34" charset="0"/>
              </a:rPr>
              <a:t>«Лёгкий старт»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951AC752-E094-4A2E-87E7-5910CE5C8301}"/>
              </a:ext>
            </a:extLst>
          </p:cNvPr>
          <p:cNvSpPr/>
          <p:nvPr/>
        </p:nvSpPr>
        <p:spPr>
          <a:xfrm>
            <a:off x="9082246" y="8007321"/>
            <a:ext cx="4067825" cy="56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cs typeface="Arial" panose="020B0604020202020204" pitchFamily="34" charset="0"/>
              </a:rPr>
              <a:t>до 1 000 000 рублей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cs typeface="Arial" panose="020B0604020202020204" pitchFamily="34" charset="0"/>
              </a:rPr>
              <a:t>%</a:t>
            </a:r>
            <a:endParaRPr lang="ru-RU" sz="2400" b="1" dirty="0">
              <a:cs typeface="Arial" panose="020B0604020202020204" pitchFamily="34" charset="0"/>
            </a:endParaRPr>
          </a:p>
          <a:p>
            <a:pPr algn="ctr"/>
            <a:endParaRPr lang="ru-RU" sz="667" dirty="0"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7FC55232-F505-4BF9-97E1-B07172DDDFD4}"/>
              </a:ext>
            </a:extLst>
          </p:cNvPr>
          <p:cNvSpPr txBox="1"/>
          <p:nvPr/>
        </p:nvSpPr>
        <p:spPr>
          <a:xfrm>
            <a:off x="11367680" y="4503775"/>
            <a:ext cx="404248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cs typeface="Arial" panose="020B0604020202020204" pitchFamily="34" charset="0"/>
              </a:rPr>
              <a:t>Поддержка НХП - 2%</a:t>
            </a:r>
          </a:p>
          <a:p>
            <a:r>
              <a:rPr lang="ru-RU" dirty="0">
                <a:cs typeface="Arial" panose="020B0604020202020204" pitchFamily="34" charset="0"/>
              </a:rPr>
              <a:t>народные художественные промыслы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8707410-060A-4C83-AEF8-F57943A1D235}"/>
              </a:ext>
            </a:extLst>
          </p:cNvPr>
          <p:cNvSpPr txBox="1"/>
          <p:nvPr/>
        </p:nvSpPr>
        <p:spPr>
          <a:xfrm>
            <a:off x="1483372" y="4263737"/>
            <a:ext cx="43853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cs typeface="Arial" panose="020B0604020202020204" pitchFamily="34" charset="0"/>
              </a:rPr>
              <a:t>Маркетплейсы - 6,5%</a:t>
            </a:r>
          </a:p>
          <a:p>
            <a:endParaRPr lang="ru-RU" sz="1600" dirty="0"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D78EE2FC-1683-46CA-9F1D-FD938DCAC595}"/>
              </a:ext>
            </a:extLst>
          </p:cNvPr>
          <p:cNvSpPr txBox="1"/>
          <p:nvPr/>
        </p:nvSpPr>
        <p:spPr>
          <a:xfrm>
            <a:off x="12863947" y="3795805"/>
            <a:ext cx="287250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cs typeface="Arial" panose="020B0604020202020204" pitchFamily="34" charset="0"/>
              </a:rPr>
              <a:t>*</a:t>
            </a:r>
            <a:r>
              <a:rPr lang="ru-RU" sz="800" i="1" dirty="0">
                <a:cs typeface="Arial" panose="020B0604020202020204" pitchFamily="34" charset="0"/>
              </a:rPr>
              <a:t>Максимальная сумма займа рассчитывается как разница между суммой остатка на расчётном счете и страховой выплатой равной 1,4 млн руб., но не более 3 млн руб.</a:t>
            </a:r>
          </a:p>
          <a:p>
            <a:pPr algn="just"/>
            <a:endParaRPr lang="ru-RU" sz="1400" dirty="0"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55999430-01A2-44FB-ABF4-E2671A2147DB}"/>
              </a:ext>
            </a:extLst>
          </p:cNvPr>
          <p:cNvSpPr txBox="1"/>
          <p:nvPr/>
        </p:nvSpPr>
        <p:spPr>
          <a:xfrm>
            <a:off x="11324696" y="2910658"/>
            <a:ext cx="37338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panose="020B0604020202020204" pitchFamily="34" charset="0"/>
              </a:rPr>
              <a:t>Ресурсный – </a:t>
            </a:r>
            <a:r>
              <a:rPr lang="ru-RU" sz="2400" b="1" dirty="0" smtClean="0">
                <a:cs typeface="Arial" panose="020B0604020202020204" pitchFamily="34" charset="0"/>
              </a:rPr>
              <a:t>1%  </a:t>
            </a:r>
            <a:endParaRPr lang="ru-RU" sz="2400" b="1" dirty="0"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cs typeface="Arial" panose="020B0604020202020204" pitchFamily="34" charset="0"/>
              </a:rPr>
              <a:t>до 3 000 000 рублей</a:t>
            </a:r>
          </a:p>
          <a:p>
            <a:r>
              <a:rPr lang="ru-RU" sz="1400" dirty="0">
                <a:cs typeface="Arial" panose="020B0604020202020204" pitchFamily="34" charset="0"/>
              </a:rPr>
              <a:t>клиентам АО «АКТИВ БАНК» и АО «КС БАНК»</a:t>
            </a:r>
          </a:p>
          <a:p>
            <a:endParaRPr lang="ru-RU" sz="1400" dirty="0"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76EFA35-95FD-41C9-A864-8BC85CEF3DB0}"/>
              </a:ext>
            </a:extLst>
          </p:cNvPr>
          <p:cNvSpPr txBox="1"/>
          <p:nvPr/>
        </p:nvSpPr>
        <p:spPr>
          <a:xfrm>
            <a:off x="6476041" y="4402901"/>
            <a:ext cx="41284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cs typeface="Arial" panose="020B0604020202020204" pitchFamily="34" charset="0"/>
              </a:rPr>
              <a:t>Антикризисный</a:t>
            </a:r>
            <a:r>
              <a:rPr lang="ru-RU" sz="2400" b="1" dirty="0"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cs typeface="Arial" panose="020B0604020202020204" pitchFamily="34" charset="0"/>
              </a:rPr>
              <a:t>- 1%</a:t>
            </a:r>
          </a:p>
        </p:txBody>
      </p:sp>
      <p:pic>
        <p:nvPicPr>
          <p:cNvPr id="26" name="Рисунок 12">
            <a:extLst>
              <a:ext uri="{FF2B5EF4-FFF2-40B4-BE49-F238E27FC236}">
                <a16:creationId xmlns="" xmlns:a16="http://schemas.microsoft.com/office/drawing/2014/main" id="{68347440-1B72-422F-9A80-685364AFF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77558" y="320115"/>
            <a:ext cx="2545041" cy="562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636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Таблица 34">
            <a:extLst>
              <a:ext uri="{FF2B5EF4-FFF2-40B4-BE49-F238E27FC236}">
                <a16:creationId xmlns="" xmlns:a16="http://schemas.microsoft.com/office/drawing/2014/main" id="{087A97A7-4482-4030-8388-93B7A9ECC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465430"/>
              </p:ext>
            </p:extLst>
          </p:nvPr>
        </p:nvGraphicFramePr>
        <p:xfrm>
          <a:off x="279400" y="3384102"/>
          <a:ext cx="15847184" cy="55016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4940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847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21963">
                  <a:extLst>
                    <a:ext uri="{9D8B030D-6E8A-4147-A177-3AD203B41FA5}">
                      <a16:colId xmlns="" xmlns:a16="http://schemas.microsoft.com/office/drawing/2014/main" val="124828149"/>
                    </a:ext>
                  </a:extLst>
                </a:gridCol>
              </a:tblGrid>
              <a:tr h="543079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Основные условия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indent="0" algn="ctr">
                        <a:buNone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Внесены в Единый реестр МСП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Зарегистрированы в России и состоите на налоговом учете в Республике Мордовия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Не имеете просроченной задолженности более 50 000 руб. по налогам, сборам и иным обязательным платежам в бюджеты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РФ*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Не находитесь в стадии ликвидации или проведения процедур банкротства в соответствии с законодательством РФ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Не имеете задолженности по заработной плате более 3-х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месяцев*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*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Условие не применяется при режиме ПГ</a:t>
                      </a:r>
                      <a:endParaRPr lang="ru-RU" sz="1400" b="0" i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2880" marR="18288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ОТЛИЧИЯ ОТ БАНКОВСКОГО КРЕДИТА: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Рассматриваются заявки от 100 тыс. рублей;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Низкая процентная ставка;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Отсутствие кредитной истории не рассматривается как негативный фактор;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Предоставление отсрочки по основному долгу до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6-х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месяцев;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Досрочное погашение в любое время без комиссий и предварительных согласований;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Предприниматель может выбрать удобную дату вносимых платежей;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Возможность замены или досрочного вывода имущества, которое предоставлено в залог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2880" marR="182880"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ЦЕЛИ: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приобретение основных средств (транспортные средства, станки, приборы, аппараты, агрегаты, установки, машины, недвижимое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имущество);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реконструкция и/или ремонт основных средств;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пополнение оборотных средств;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рефинансирование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(основного долга) банковских кредитов, полученных на цели, связанные с предпринимательской деятельностью</a:t>
                      </a:r>
                    </a:p>
                    <a:p>
                      <a:pPr marL="0" indent="0" algn="ctr">
                        <a:buNone/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2880" marR="182880"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285AB90-A7C1-4FEC-AE36-2FE43822CDE7}"/>
              </a:ext>
            </a:extLst>
          </p:cNvPr>
          <p:cNvSpPr txBox="1"/>
          <p:nvPr/>
        </p:nvSpPr>
        <p:spPr>
          <a:xfrm>
            <a:off x="1498600" y="2504501"/>
            <a:ext cx="34563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cs typeface="Arial" panose="020B0604020202020204" pitchFamily="34" charset="0"/>
              </a:rPr>
              <a:t>До </a:t>
            </a:r>
            <a:r>
              <a:rPr lang="ru-RU" sz="2400" dirty="0">
                <a:solidFill>
                  <a:srgbClr val="FF0000"/>
                </a:solidFill>
                <a:cs typeface="Arial" panose="020B0604020202020204" pitchFamily="34" charset="0"/>
              </a:rPr>
              <a:t>5 000 000 </a:t>
            </a:r>
            <a:r>
              <a:rPr lang="ru-RU" sz="2400" dirty="0">
                <a:cs typeface="Arial" panose="020B0604020202020204" pitchFamily="34" charset="0"/>
              </a:rPr>
              <a:t>рублей</a:t>
            </a:r>
            <a:endParaRPr lang="ru-RU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940C8C6-E6D4-4850-AE85-D2BADF04729D}"/>
              </a:ext>
            </a:extLst>
          </p:cNvPr>
          <p:cNvSpPr txBox="1"/>
          <p:nvPr/>
        </p:nvSpPr>
        <p:spPr>
          <a:xfrm>
            <a:off x="6009494" y="2477846"/>
            <a:ext cx="44164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cs typeface="Arial" panose="020B0604020202020204" pitchFamily="34" charset="0"/>
              </a:rPr>
              <a:t>Процентная ставка </a:t>
            </a:r>
            <a:r>
              <a:rPr lang="ru-RU" sz="2400" dirty="0">
                <a:solidFill>
                  <a:srgbClr val="FF0000"/>
                </a:solidFill>
                <a:cs typeface="Arial" panose="020B0604020202020204" pitchFamily="34" charset="0"/>
              </a:rPr>
              <a:t>от 1%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D9BA365-6E78-4A45-85D3-886763EB315C}"/>
              </a:ext>
            </a:extLst>
          </p:cNvPr>
          <p:cNvSpPr txBox="1"/>
          <p:nvPr/>
        </p:nvSpPr>
        <p:spPr>
          <a:xfrm>
            <a:off x="10391039" y="2366204"/>
            <a:ext cx="57606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cs typeface="Arial" panose="020B0604020202020204" pitchFamily="34" charset="0"/>
              </a:rPr>
              <a:t>Максимальный срок </a:t>
            </a:r>
            <a:r>
              <a:rPr lang="ru-RU" sz="2400" dirty="0">
                <a:solidFill>
                  <a:srgbClr val="FF0000"/>
                </a:solidFill>
                <a:cs typeface="Arial" panose="020B0604020202020204" pitchFamily="34" charset="0"/>
              </a:rPr>
              <a:t>36 месяцев</a:t>
            </a:r>
          </a:p>
          <a:p>
            <a:r>
              <a:rPr lang="ru-RU" sz="2400" dirty="0">
                <a:cs typeface="Arial" panose="020B0604020202020204" pitchFamily="34" charset="0"/>
              </a:rPr>
              <a:t>(в режиме ПГ – </a:t>
            </a:r>
            <a:r>
              <a:rPr lang="ru-RU" sz="2400" dirty="0">
                <a:solidFill>
                  <a:srgbClr val="FF0000"/>
                </a:solidFill>
                <a:cs typeface="Arial" panose="020B0604020202020204" pitchFamily="34" charset="0"/>
              </a:rPr>
              <a:t>24 месяца</a:t>
            </a:r>
            <a:r>
              <a:rPr lang="ru-RU" sz="2400" dirty="0">
                <a:cs typeface="Arial" panose="020B0604020202020204" pitchFamily="34" charset="0"/>
              </a:rPr>
              <a:t>)</a:t>
            </a:r>
            <a:endParaRPr lang="ru-RU" sz="2400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37902176-BA77-4D97-BE1C-1A439DEE7DFC}"/>
              </a:ext>
            </a:extLst>
          </p:cNvPr>
          <p:cNvSpPr/>
          <p:nvPr/>
        </p:nvSpPr>
        <p:spPr>
          <a:xfrm>
            <a:off x="2102624" y="1143122"/>
            <a:ext cx="12230233" cy="1036181"/>
          </a:xfrm>
          <a:prstGeom prst="rect">
            <a:avLst/>
          </a:prstGeom>
          <a:solidFill>
            <a:srgbClr val="6F2D2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6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ПРОГРАММЫ КРЕДИТОВАНИЯ ФОНДА </a:t>
            </a: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6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направлены на поддержку предпринимателей, которые не могут воспользоваться традиционными банковскими продуктами </a:t>
            </a: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71453D9C-1264-4B91-AEB6-26B8CE3E8FC5}"/>
              </a:ext>
            </a:extLst>
          </p:cNvPr>
          <p:cNvSpPr/>
          <p:nvPr/>
        </p:nvSpPr>
        <p:spPr>
          <a:xfrm>
            <a:off x="4318000" y="382914"/>
            <a:ext cx="10934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pitchFamily="34" charset="0"/>
              </a:rPr>
              <a:t>ФИНАНСОВАЯ ПОДДЕРЖКА: ЛЬГОТНЫЕ МИКРОЗАЙМЫ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727B6AFF-044A-42D1-AD35-152927EB047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00200" y="68217"/>
            <a:ext cx="1826384" cy="897433"/>
          </a:xfrm>
          <a:prstGeom prst="rect">
            <a:avLst/>
          </a:prstGeom>
        </p:spPr>
      </p:pic>
      <p:pic>
        <p:nvPicPr>
          <p:cNvPr id="10" name="Рисунок 12">
            <a:extLst>
              <a:ext uri="{FF2B5EF4-FFF2-40B4-BE49-F238E27FC236}">
                <a16:creationId xmlns="" xmlns:a16="http://schemas.microsoft.com/office/drawing/2014/main" id="{B3E87E43-796C-4D34-891F-791FBB5E3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77558" y="320115"/>
            <a:ext cx="2545041" cy="562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291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object 17">
            <a:extLst>
              <a:ext uri="{FF2B5EF4-FFF2-40B4-BE49-F238E27FC236}">
                <a16:creationId xmlns="" xmlns:a16="http://schemas.microsoft.com/office/drawing/2014/main" id="{9D889B3A-6435-47F6-A1AF-8D453B06D69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76582" y="1549324"/>
            <a:ext cx="5056817" cy="6463245"/>
          </a:xfrm>
          <a:prstGeom prst="rect">
            <a:avLst/>
          </a:prstGeom>
        </p:spPr>
      </p:pic>
      <p:pic>
        <p:nvPicPr>
          <p:cNvPr id="69" name="object 17">
            <a:extLst>
              <a:ext uri="{FF2B5EF4-FFF2-40B4-BE49-F238E27FC236}">
                <a16:creationId xmlns="" xmlns:a16="http://schemas.microsoft.com/office/drawing/2014/main" id="{0C152146-7D65-45B1-A606-E133CCECF5B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94981" y="1659992"/>
            <a:ext cx="4953435" cy="6175462"/>
          </a:xfrm>
          <a:prstGeom prst="rect">
            <a:avLst/>
          </a:prstGeom>
        </p:spPr>
      </p:pic>
      <p:sp>
        <p:nvSpPr>
          <p:cNvPr id="45" name="object 5">
            <a:extLst>
              <a:ext uri="{FF2B5EF4-FFF2-40B4-BE49-F238E27FC236}">
                <a16:creationId xmlns="" xmlns:a16="http://schemas.microsoft.com/office/drawing/2014/main" id="{EA8A849B-7432-408F-AE2B-6013CA3D39B5}"/>
              </a:ext>
            </a:extLst>
          </p:cNvPr>
          <p:cNvSpPr txBox="1"/>
          <p:nvPr/>
        </p:nvSpPr>
        <p:spPr>
          <a:xfrm>
            <a:off x="1813334" y="2176923"/>
            <a:ext cx="4241971" cy="56053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5750">
              <a:lnSpc>
                <a:spcPct val="1483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1"/>
                </a:solidFill>
                <a:cs typeface="Microsoft Sans Serif"/>
              </a:rPr>
              <a:t>Движимое имущество (в том числе приобретаемое), фактически расположенное на территории Республики Мордовия</a:t>
            </a:r>
          </a:p>
          <a:p>
            <a:pPr marL="11430" marR="5080">
              <a:lnSpc>
                <a:spcPct val="148300"/>
              </a:lnSpc>
              <a:spcBef>
                <a:spcPts val="100"/>
              </a:spcBef>
            </a:pPr>
            <a:endParaRPr lang="ru-RU" sz="800" dirty="0">
              <a:solidFill>
                <a:srgbClr val="000001"/>
              </a:solidFill>
              <a:cs typeface="Microsoft Sans Serif"/>
            </a:endParaRPr>
          </a:p>
          <a:p>
            <a:pPr marL="297180" marR="5080" indent="-285750">
              <a:lnSpc>
                <a:spcPct val="1483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1"/>
                </a:solidFill>
                <a:cs typeface="Microsoft Sans Serif"/>
              </a:rPr>
              <a:t>Недвижимое имущество, зарегистрированное на территории Республики Мордовия (в том числе приобретаемое, за исключением недвижимого имущества жилого назначения)</a:t>
            </a:r>
          </a:p>
          <a:p>
            <a:pPr marL="11430" marR="5080">
              <a:lnSpc>
                <a:spcPct val="148300"/>
              </a:lnSpc>
              <a:spcBef>
                <a:spcPts val="100"/>
              </a:spcBef>
            </a:pPr>
            <a:endParaRPr lang="ru-RU" sz="800" dirty="0">
              <a:solidFill>
                <a:srgbClr val="000001"/>
              </a:solidFill>
              <a:cs typeface="Microsoft Sans Serif"/>
            </a:endParaRPr>
          </a:p>
          <a:p>
            <a:pPr marL="297180" marR="5080" indent="-285750">
              <a:lnSpc>
                <a:spcPct val="1483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1"/>
                </a:solidFill>
                <a:cs typeface="Microsoft Sans Serif"/>
              </a:rPr>
              <a:t>Объекты интеллектуальной собственности</a:t>
            </a:r>
          </a:p>
          <a:p>
            <a:pPr marL="297180" marR="5080" indent="-285750">
              <a:lnSpc>
                <a:spcPct val="1483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0001"/>
              </a:solidFill>
              <a:cs typeface="Microsoft Sans Serif"/>
            </a:endParaRPr>
          </a:p>
          <a:p>
            <a:pPr marL="297180" marR="5080" indent="-285750">
              <a:lnSpc>
                <a:spcPct val="1483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01"/>
                </a:solidFill>
                <a:cs typeface="Microsoft Sans Serif"/>
              </a:rPr>
              <a:t>ПОРУЧИТЕЛЬСТВО РГО – 50% ОТ СУММЫ ЗАЙМА</a:t>
            </a:r>
          </a:p>
        </p:txBody>
      </p:sp>
      <p:sp>
        <p:nvSpPr>
          <p:cNvPr id="56" name="object 5">
            <a:extLst>
              <a:ext uri="{FF2B5EF4-FFF2-40B4-BE49-F238E27FC236}">
                <a16:creationId xmlns="" xmlns:a16="http://schemas.microsoft.com/office/drawing/2014/main" id="{0AEADD11-1A4D-4E32-BD40-5725E3A3CF3C}"/>
              </a:ext>
            </a:extLst>
          </p:cNvPr>
          <p:cNvSpPr txBox="1"/>
          <p:nvPr/>
        </p:nvSpPr>
        <p:spPr>
          <a:xfrm>
            <a:off x="8846436" y="2469841"/>
            <a:ext cx="3837187" cy="51030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5750">
              <a:lnSpc>
                <a:spcPct val="1483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cs typeface="Microsoft Sans Serif"/>
              </a:rPr>
              <a:t>Не более 1 000 000 рублей: поручительство (физ./</a:t>
            </a:r>
            <a:r>
              <a:rPr lang="ru-RU" sz="1600" dirty="0" err="1">
                <a:cs typeface="Microsoft Sans Serif"/>
              </a:rPr>
              <a:t>юр.лиц</a:t>
            </a:r>
            <a:r>
              <a:rPr lang="ru-RU" sz="1600" dirty="0">
                <a:cs typeface="Microsoft Sans Serif"/>
              </a:rPr>
              <a:t>/самозанятого) и (или) залог (транспортные средства, самоходные машины, оборудование, недвижимость, объекты интеллектуальной собственности)</a:t>
            </a:r>
          </a:p>
          <a:p>
            <a:pPr marL="297180" marR="5080" indent="-285750">
              <a:lnSpc>
                <a:spcPct val="1483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ru-RU" sz="1600" dirty="0">
              <a:cs typeface="Microsoft Sans Serif"/>
            </a:endParaRPr>
          </a:p>
          <a:p>
            <a:pPr marL="297180" marR="5080" indent="-285750">
              <a:lnSpc>
                <a:spcPct val="1483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cs typeface="Microsoft Sans Serif"/>
              </a:rPr>
              <a:t>Более 1 000 000 рублей: поручительство (физ./юр. лиц/самозанятого) и залог (транспортные средства, самоходные машины, оборудование, недвижимость, объекты интеллектуальной собственности)</a:t>
            </a:r>
            <a:endParaRPr lang="ru-RU" sz="1600" b="1" dirty="0">
              <a:solidFill>
                <a:srgbClr val="000001"/>
              </a:solidFill>
              <a:cs typeface="Microsoft Sans Serif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="" xmlns:a16="http://schemas.microsoft.com/office/drawing/2014/main" id="{0A8C4D42-34B8-490F-8F89-B42A33368A7A}"/>
              </a:ext>
            </a:extLst>
          </p:cNvPr>
          <p:cNvSpPr/>
          <p:nvPr/>
        </p:nvSpPr>
        <p:spPr>
          <a:xfrm>
            <a:off x="1813334" y="362043"/>
            <a:ext cx="10934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cs typeface="Arial" pitchFamily="34" charset="0"/>
              </a:rPr>
              <a:t>ОБЕСПЕЧЕНИЕ ПО ЗАЙМУ</a:t>
            </a:r>
          </a:p>
        </p:txBody>
      </p:sp>
      <p:pic>
        <p:nvPicPr>
          <p:cNvPr id="77" name="Рисунок 76">
            <a:extLst>
              <a:ext uri="{FF2B5EF4-FFF2-40B4-BE49-F238E27FC236}">
                <a16:creationId xmlns="" xmlns:a16="http://schemas.microsoft.com/office/drawing/2014/main" id="{1F6E3802-15E9-40F7-A889-6FF0378EC85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300200" y="68217"/>
            <a:ext cx="1826384" cy="897433"/>
          </a:xfrm>
          <a:prstGeom prst="rect">
            <a:avLst/>
          </a:prstGeom>
        </p:spPr>
      </p:pic>
      <p:pic>
        <p:nvPicPr>
          <p:cNvPr id="71" name="object 9">
            <a:extLst>
              <a:ext uri="{FF2B5EF4-FFF2-40B4-BE49-F238E27FC236}">
                <a16:creationId xmlns="" xmlns:a16="http://schemas.microsoft.com/office/drawing/2014/main" id="{C7C570D0-A6F0-4B96-8DB2-F64701A5363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 rot="5400000">
            <a:off x="3653784" y="970215"/>
            <a:ext cx="879196" cy="626961"/>
          </a:xfrm>
          <a:prstGeom prst="rect">
            <a:avLst/>
          </a:prstGeom>
        </p:spPr>
      </p:pic>
      <p:pic>
        <p:nvPicPr>
          <p:cNvPr id="63" name="object 9">
            <a:extLst>
              <a:ext uri="{FF2B5EF4-FFF2-40B4-BE49-F238E27FC236}">
                <a16:creationId xmlns="" xmlns:a16="http://schemas.microsoft.com/office/drawing/2014/main" id="{AF09E132-F4CD-4472-8772-B050FD05CDE7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 rot="5400000">
            <a:off x="10459744" y="970215"/>
            <a:ext cx="1109848" cy="62696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DB5EABD-9017-43FF-BC5B-02AB49F8867E}"/>
              </a:ext>
            </a:extLst>
          </p:cNvPr>
          <p:cNvSpPr txBox="1"/>
          <p:nvPr/>
        </p:nvSpPr>
        <p:spPr>
          <a:xfrm>
            <a:off x="3603345" y="1776813"/>
            <a:ext cx="16070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ЗАЛОГ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83C17C85-54B2-4DC3-A7E4-62C64B3D4AD5}"/>
              </a:ext>
            </a:extLst>
          </p:cNvPr>
          <p:cNvSpPr txBox="1"/>
          <p:nvPr/>
        </p:nvSpPr>
        <p:spPr>
          <a:xfrm>
            <a:off x="9217213" y="1822980"/>
            <a:ext cx="30956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ОСНОВНОЕ ОБЕСПЕЧЕНИЕ</a:t>
            </a:r>
          </a:p>
          <a:p>
            <a:endParaRPr lang="ru-RU" sz="2000" b="1" dirty="0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446F3D4-F6BF-47B0-AC0D-B7FC5CF97BE8}"/>
              </a:ext>
            </a:extLst>
          </p:cNvPr>
          <p:cNvSpPr txBox="1"/>
          <p:nvPr/>
        </p:nvSpPr>
        <p:spPr>
          <a:xfrm>
            <a:off x="1265952" y="8189684"/>
            <a:ext cx="88137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6623">
              <a:spcBef>
                <a:spcPct val="50000"/>
              </a:spcBef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В режиме повышенной готовности или режима чрезвычайной ситуации на территории Республики Мордовия в соответствии с Федеральным законом от декабря 1994 г. № 68-ФЗ "О защите населения и территорий от чрезвычайных ситуаций природного и техногенного характера" (Собрание законодательства Российской Федерации, 1994, N 35, ст. 3648; 2020, № 14, ст. 2028) максимальный срок предоставления микрозайма не превышает 24 месяцев. 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3B8985E-05DD-45FE-991D-08CA6B7F2E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477558" y="320115"/>
            <a:ext cx="2545041" cy="562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412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93">
            <a:extLst>
              <a:ext uri="{FF2B5EF4-FFF2-40B4-BE49-F238E27FC236}">
                <a16:creationId xmlns="" xmlns:a16="http://schemas.microsoft.com/office/drawing/2014/main" id="{F2AB81ED-5285-421F-B84B-24F6156AB07B}"/>
              </a:ext>
            </a:extLst>
          </p:cNvPr>
          <p:cNvSpPr/>
          <p:nvPr/>
        </p:nvSpPr>
        <p:spPr>
          <a:xfrm>
            <a:off x="0" y="2301498"/>
            <a:ext cx="16255999" cy="4175502"/>
          </a:xfrm>
          <a:prstGeom prst="rect">
            <a:avLst/>
          </a:prstGeom>
          <a:solidFill>
            <a:srgbClr val="6F2D2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8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Рисунок 49">
            <a:extLst>
              <a:ext uri="{FF2B5EF4-FFF2-40B4-BE49-F238E27FC236}">
                <a16:creationId xmlns="" xmlns:a16="http://schemas.microsoft.com/office/drawing/2014/main" id="{F3BF3D3C-9FC2-4205-8AFE-25119640F56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00200" y="68217"/>
            <a:ext cx="1826384" cy="897433"/>
          </a:xfrm>
          <a:prstGeom prst="rect">
            <a:avLst/>
          </a:prstGeom>
        </p:spPr>
      </p:pic>
      <p:sp>
        <p:nvSpPr>
          <p:cNvPr id="49" name="object 15">
            <a:extLst>
              <a:ext uri="{FF2B5EF4-FFF2-40B4-BE49-F238E27FC236}">
                <a16:creationId xmlns="" xmlns:a16="http://schemas.microsoft.com/office/drawing/2014/main" id="{2F619A18-BB1F-44BE-8D6F-C477ED988282}"/>
              </a:ext>
            </a:extLst>
          </p:cNvPr>
          <p:cNvSpPr txBox="1">
            <a:spLocks/>
          </p:cNvSpPr>
          <p:nvPr/>
        </p:nvSpPr>
        <p:spPr>
          <a:xfrm>
            <a:off x="959266" y="2671420"/>
            <a:ext cx="1586572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250" b="0" i="0">
                <a:solidFill>
                  <a:srgbClr val="000001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000" kern="0" spc="434" dirty="0">
                <a:solidFill>
                  <a:schemeClr val="bg1"/>
                </a:solidFill>
              </a:rPr>
              <a:t>Центр «Мой бизнес» Республики Мордовия</a:t>
            </a:r>
          </a:p>
        </p:txBody>
      </p:sp>
      <p:sp>
        <p:nvSpPr>
          <p:cNvPr id="51" name="object 20">
            <a:extLst>
              <a:ext uri="{FF2B5EF4-FFF2-40B4-BE49-F238E27FC236}">
                <a16:creationId xmlns="" xmlns:a16="http://schemas.microsoft.com/office/drawing/2014/main" id="{CA4F7D77-1236-4EE3-BF7E-E368F8253311}"/>
              </a:ext>
            </a:extLst>
          </p:cNvPr>
          <p:cNvSpPr txBox="1"/>
          <p:nvPr/>
        </p:nvSpPr>
        <p:spPr>
          <a:xfrm>
            <a:off x="13185627" y="4272138"/>
            <a:ext cx="2422482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spc="175" dirty="0">
                <a:solidFill>
                  <a:schemeClr val="bg1"/>
                </a:solidFill>
                <a:latin typeface="Arial Narrow"/>
                <a:cs typeface="Arial Narrow"/>
              </a:rPr>
              <a:t>www.mbrm.ru</a:t>
            </a:r>
            <a:endParaRPr sz="2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52" name="object 21">
            <a:extLst>
              <a:ext uri="{FF2B5EF4-FFF2-40B4-BE49-F238E27FC236}">
                <a16:creationId xmlns="" xmlns:a16="http://schemas.microsoft.com/office/drawing/2014/main" id="{2AFCDF6D-1F77-43F0-8B86-1E937EE6255F}"/>
              </a:ext>
            </a:extLst>
          </p:cNvPr>
          <p:cNvSpPr txBox="1"/>
          <p:nvPr/>
        </p:nvSpPr>
        <p:spPr>
          <a:xfrm>
            <a:off x="10552102" y="4800993"/>
            <a:ext cx="266700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400" u="sng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info@mbrm.ru</a:t>
            </a:r>
            <a:endParaRPr sz="2400" u="sng" dirty="0">
              <a:solidFill>
                <a:schemeClr val="bg1"/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53" name="object 22">
            <a:extLst>
              <a:ext uri="{FF2B5EF4-FFF2-40B4-BE49-F238E27FC236}">
                <a16:creationId xmlns="" xmlns:a16="http://schemas.microsoft.com/office/drawing/2014/main" id="{06F4F701-96B5-4D1E-82C4-D10A2CDA8FA9}"/>
              </a:ext>
            </a:extLst>
          </p:cNvPr>
          <p:cNvSpPr txBox="1"/>
          <p:nvPr/>
        </p:nvSpPr>
        <p:spPr>
          <a:xfrm>
            <a:off x="7580302" y="4894517"/>
            <a:ext cx="2767099" cy="7553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ts val="2850"/>
              </a:lnSpc>
              <a:spcBef>
                <a:spcPts val="90"/>
              </a:spcBef>
            </a:pPr>
            <a:r>
              <a:rPr lang="ru-RU" sz="2400" spc="240" dirty="0">
                <a:solidFill>
                  <a:schemeClr val="bg1"/>
                </a:solidFill>
                <a:latin typeface="Arial Narrow"/>
                <a:cs typeface="Arial Narrow"/>
              </a:rPr>
              <a:t>8(8342)24-</a:t>
            </a:r>
            <a:r>
              <a:rPr lang="en-US" sz="2400" spc="240" dirty="0" smtClean="0">
                <a:solidFill>
                  <a:schemeClr val="bg1"/>
                </a:solidFill>
                <a:latin typeface="Arial Narrow"/>
                <a:cs typeface="Arial Narrow"/>
              </a:rPr>
              <a:t>77-77</a:t>
            </a:r>
            <a:r>
              <a:rPr lang="ru-RU" sz="2400" spc="240" dirty="0" smtClean="0">
                <a:solidFill>
                  <a:schemeClr val="bg1"/>
                </a:solidFill>
                <a:latin typeface="Arial Narrow"/>
                <a:cs typeface="Arial Narrow"/>
              </a:rPr>
              <a:t>, 39-55-55</a:t>
            </a:r>
            <a:endParaRPr sz="2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pic>
        <p:nvPicPr>
          <p:cNvPr id="54" name="Рисунок 53" descr="Маркер">
            <a:extLst>
              <a:ext uri="{FF2B5EF4-FFF2-40B4-BE49-F238E27FC236}">
                <a16:creationId xmlns="" xmlns:a16="http://schemas.microsoft.com/office/drawing/2014/main" id="{5833EB0E-3BF0-4061-B25B-F71AD48E87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60502" y="3800210"/>
            <a:ext cx="914400" cy="91440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1E9A50B2-805D-4753-9C97-4D5352599901}"/>
              </a:ext>
            </a:extLst>
          </p:cNvPr>
          <p:cNvSpPr txBox="1"/>
          <p:nvPr/>
        </p:nvSpPr>
        <p:spPr>
          <a:xfrm>
            <a:off x="979300" y="4800993"/>
            <a:ext cx="29434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11445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Республика Мордовия </a:t>
            </a:r>
          </a:p>
          <a:p>
            <a:pPr defTabSz="311445"/>
            <a:r>
              <a:rPr lang="ru-RU" sz="24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г.о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Саранск </a:t>
            </a:r>
          </a:p>
          <a:p>
            <a:pPr defTabSz="311445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ул. Московская, д.14.</a:t>
            </a:r>
          </a:p>
        </p:txBody>
      </p:sp>
      <p:pic>
        <p:nvPicPr>
          <p:cNvPr id="56" name="Рисунок 55" descr="Часы">
            <a:extLst>
              <a:ext uri="{FF2B5EF4-FFF2-40B4-BE49-F238E27FC236}">
                <a16:creationId xmlns="" xmlns:a16="http://schemas.microsoft.com/office/drawing/2014/main" id="{58CB8997-3B07-4928-AFBB-54ACE50AB3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90688" y="3800210"/>
            <a:ext cx="737014" cy="737014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6149006E-EBFB-4C95-B990-85999B0A64D5}"/>
              </a:ext>
            </a:extLst>
          </p:cNvPr>
          <p:cNvSpPr txBox="1"/>
          <p:nvPr/>
        </p:nvSpPr>
        <p:spPr>
          <a:xfrm>
            <a:off x="4356001" y="4801825"/>
            <a:ext cx="29434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11445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9:00 до 18:00, понедельник-пятница. </a:t>
            </a:r>
          </a:p>
          <a:p>
            <a:pPr defTabSz="311445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Без перерыва на обед</a:t>
            </a:r>
          </a:p>
        </p:txBody>
      </p:sp>
      <p:pic>
        <p:nvPicPr>
          <p:cNvPr id="58" name="Рисунок 57" descr="Динамик">
            <a:extLst>
              <a:ext uri="{FF2B5EF4-FFF2-40B4-BE49-F238E27FC236}">
                <a16:creationId xmlns="" xmlns:a16="http://schemas.microsoft.com/office/drawing/2014/main" id="{FC97BEE9-EA80-4E0F-87AE-AEDB7379C2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30189" y="3711517"/>
            <a:ext cx="914400" cy="914400"/>
          </a:xfrm>
          <a:prstGeom prst="rect">
            <a:avLst/>
          </a:prstGeom>
        </p:spPr>
      </p:pic>
      <p:pic>
        <p:nvPicPr>
          <p:cNvPr id="59" name="Рисунок 58" descr="Электронная почта">
            <a:extLst>
              <a:ext uri="{FF2B5EF4-FFF2-40B4-BE49-F238E27FC236}">
                <a16:creationId xmlns="" xmlns:a16="http://schemas.microsoft.com/office/drawing/2014/main" id="{A37873AF-BB7E-4CC4-BCEE-6CFEE7B6D9C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18633" y="3876410"/>
            <a:ext cx="712628" cy="712628"/>
          </a:xfrm>
          <a:prstGeom prst="rect">
            <a:avLst/>
          </a:prstGeom>
        </p:spPr>
      </p:pic>
      <p:pic>
        <p:nvPicPr>
          <p:cNvPr id="60" name="Рисунок 59" descr="Земля">
            <a:extLst>
              <a:ext uri="{FF2B5EF4-FFF2-40B4-BE49-F238E27FC236}">
                <a16:creationId xmlns="" xmlns:a16="http://schemas.microsoft.com/office/drawing/2014/main" id="{B90E92C3-0730-4BD0-9B77-10AFB2BAE1C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580673" y="3412052"/>
            <a:ext cx="914400" cy="914400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="" xmlns:a16="http://schemas.microsoft.com/office/drawing/2014/main" id="{2CCB3861-D99F-4CA7-B3C6-36F105A1768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792" y="4760339"/>
            <a:ext cx="1408102" cy="1408102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="" xmlns:a16="http://schemas.microsoft.com/office/drawing/2014/main" id="{B58BC133-6BD0-42C6-A051-163E442E4BE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8471" y="9336994"/>
            <a:ext cx="497206" cy="497206"/>
          </a:xfrm>
          <a:prstGeom prst="rect">
            <a:avLst/>
          </a:prstGeom>
        </p:spPr>
      </p:pic>
      <p:pic>
        <p:nvPicPr>
          <p:cNvPr id="68" name="Рисунок 67">
            <a:extLst>
              <a:ext uri="{FF2B5EF4-FFF2-40B4-BE49-F238E27FC236}">
                <a16:creationId xmlns="" xmlns:a16="http://schemas.microsoft.com/office/drawing/2014/main" id="{FC661BAE-B359-497A-87DF-9EDF9B29E74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777" y="9291128"/>
            <a:ext cx="562538" cy="562538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F9D671CA-6C16-401E-A021-79E32A05125A}"/>
              </a:ext>
            </a:extLst>
          </p:cNvPr>
          <p:cNvSpPr txBox="1"/>
          <p:nvPr/>
        </p:nvSpPr>
        <p:spPr>
          <a:xfrm>
            <a:off x="16082287" y="9354721"/>
            <a:ext cx="36693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11445"/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https://t.me/moibizrm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="" xmlns:a16="http://schemas.microsoft.com/office/drawing/2014/main" id="{11720641-52B5-4BDA-A840-34948A46AB52}"/>
              </a:ext>
            </a:extLst>
          </p:cNvPr>
          <p:cNvSpPr/>
          <p:nvPr/>
        </p:nvSpPr>
        <p:spPr>
          <a:xfrm>
            <a:off x="7745124" y="430183"/>
            <a:ext cx="2437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pitchFamily="34" charset="0"/>
              </a:rPr>
              <a:t>КОНТАКТЫ</a:t>
            </a:r>
          </a:p>
        </p:txBody>
      </p:sp>
      <p:pic>
        <p:nvPicPr>
          <p:cNvPr id="97" name="Рисунок 96">
            <a:extLst>
              <a:ext uri="{FF2B5EF4-FFF2-40B4-BE49-F238E27FC236}">
                <a16:creationId xmlns="" xmlns:a16="http://schemas.microsoft.com/office/drawing/2014/main" id="{FC729CA4-C587-4BBF-92B7-57C2B2A7492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41599" y="659222"/>
            <a:ext cx="886871" cy="163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0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632</Words>
  <Application>Microsoft Office PowerPoint</Application>
  <PresentationFormat>Произвольный</PresentationFormat>
  <Paragraphs>101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Microsoft Sans Serif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the_boss</dc:creator>
  <cp:lastModifiedBy>Фомина Наталья Викторовна</cp:lastModifiedBy>
  <cp:revision>68</cp:revision>
  <dcterms:created xsi:type="dcterms:W3CDTF">2021-08-04T06:31:42Z</dcterms:created>
  <dcterms:modified xsi:type="dcterms:W3CDTF">2022-01-27T12:05:43Z</dcterms:modified>
</cp:coreProperties>
</file>