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61" r:id="rId3"/>
    <p:sldId id="271" r:id="rId4"/>
    <p:sldId id="279" r:id="rId5"/>
    <p:sldId id="281" r:id="rId6"/>
    <p:sldId id="277" r:id="rId7"/>
    <p:sldId id="284" r:id="rId8"/>
    <p:sldId id="286" r:id="rId9"/>
    <p:sldId id="288" r:id="rId10"/>
    <p:sldId id="290" r:id="rId11"/>
    <p:sldId id="292" r:id="rId12"/>
    <p:sldId id="283" r:id="rId13"/>
    <p:sldId id="260" r:id="rId14"/>
    <p:sldId id="276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74" autoAdjust="0"/>
  </p:normalViewPr>
  <p:slideViewPr>
    <p:cSldViewPr>
      <p:cViewPr>
        <p:scale>
          <a:sx n="94" d="100"/>
          <a:sy n="94" d="100"/>
        </p:scale>
        <p:origin x="-47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541265675123926E-2"/>
          <c:y val="0.20450642075780795"/>
          <c:w val="0.89799577136191311"/>
          <c:h val="0.60945568884426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 учебный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5584045584045581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ru-RU"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</a:t>
                    </a:r>
                    <a:r>
                      <a:rPr lang="en-US"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444444444444441E-3"/>
                  <c:y val="-7.438963166516906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r>
                      <a:rPr lang="ru-RU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333333333249E-2"/>
                  <c:y val="-1.139601139601143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ru-RU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Соответствие</c:v>
                </c:pt>
                <c:pt idx="1">
                  <c:v>I Категория </c:v>
                </c:pt>
                <c:pt idx="2">
                  <c:v>Высшая категория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0.42</c:v>
                </c:pt>
                <c:pt idx="2">
                  <c:v>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2017-2018 учебный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32E-2"/>
                  <c:y val="-2.051282051282051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</a:t>
                    </a:r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2E-2"/>
                  <c:y val="-1.177456005918723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r>
                      <a:rPr lang="ru-RU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1.5130264757173809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32</a:t>
                    </a:r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Соответствие</c:v>
                </c:pt>
                <c:pt idx="1">
                  <c:v>I Категория </c:v>
                </c:pt>
                <c:pt idx="2">
                  <c:v>Высшая категория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0.22</c:v>
                </c:pt>
                <c:pt idx="1">
                  <c:v>0.46</c:v>
                </c:pt>
                <c:pt idx="2">
                  <c:v>0.32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2018-2019 учебный год2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32E-2"/>
                  <c:y val="-1.139601139601139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ru-RU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462962962962962E-2"/>
                  <c:y val="-1.3675213675213675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</a:t>
                    </a:r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333333333332E-2"/>
                  <c:y val="-1.367521367521363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ru-RU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Соответствие</c:v>
                </c:pt>
                <c:pt idx="1">
                  <c:v>I Категория </c:v>
                </c:pt>
                <c:pt idx="2">
                  <c:v>Высшая категория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0.27</c:v>
                </c:pt>
                <c:pt idx="1">
                  <c:v>0.37</c:v>
                </c:pt>
                <c:pt idx="2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277632"/>
        <c:axId val="30279168"/>
        <c:axId val="0"/>
      </c:bar3DChart>
      <c:catAx>
        <c:axId val="30277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279168"/>
        <c:crosses val="autoZero"/>
        <c:auto val="1"/>
        <c:lblAlgn val="ctr"/>
        <c:lblOffset val="100"/>
        <c:noMultiLvlLbl val="0"/>
      </c:catAx>
      <c:valAx>
        <c:axId val="30279168"/>
        <c:scaling>
          <c:orientation val="minMax"/>
          <c:max val="0.5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0277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199985418489356"/>
          <c:y val="0.85316442991795849"/>
          <c:w val="0.50211140274132404"/>
          <c:h val="0.1295850288009300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69927355992798E-2"/>
          <c:y val="1.416180365924254E-2"/>
          <c:w val="0.90050945194123733"/>
          <c:h val="0.6808538086411450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565312"/>
        <c:axId val="75608064"/>
      </c:barChart>
      <c:catAx>
        <c:axId val="75565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5608064"/>
        <c:crosses val="autoZero"/>
        <c:auto val="1"/>
        <c:lblAlgn val="ctr"/>
        <c:lblOffset val="100"/>
        <c:noMultiLvlLbl val="0"/>
      </c:catAx>
      <c:valAx>
        <c:axId val="7560806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5565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19050">
      <a:solidFill>
        <a:schemeClr val="bg1">
          <a:lumMod val="75000"/>
        </a:schemeClr>
      </a:solidFill>
    </a:ln>
  </c:spPr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Лист1!$V$29:$AD$29</c:f>
              <c:strCache>
                <c:ptCount val="9"/>
                <c:pt idx="0">
                  <c:v>Саранск</c:v>
                </c:pt>
                <c:pt idx="1">
                  <c:v>Рузаевский район</c:v>
                </c:pt>
                <c:pt idx="2">
                  <c:v>Лямбирский район</c:v>
                </c:pt>
                <c:pt idx="3">
                  <c:v>Темниковский район</c:v>
                </c:pt>
                <c:pt idx="4">
                  <c:v>Атюрьевский район</c:v>
                </c:pt>
                <c:pt idx="5">
                  <c:v>Инсарский район</c:v>
                </c:pt>
                <c:pt idx="6">
                  <c:v>Зубово-Полянский район</c:v>
                </c:pt>
                <c:pt idx="7">
                  <c:v>Ичалковский район</c:v>
                </c:pt>
                <c:pt idx="8">
                  <c:v>Атяшевский район</c:v>
                </c:pt>
              </c:strCache>
            </c:strRef>
          </c:cat>
          <c:val>
            <c:numRef>
              <c:f>Лист1!$V$30:$AD$30</c:f>
              <c:numCache>
                <c:formatCode>0.0%</c:formatCode>
                <c:ptCount val="9"/>
                <c:pt idx="0">
                  <c:v>6.0000000000000001E-3</c:v>
                </c:pt>
                <c:pt idx="1">
                  <c:v>2.5999999999999999E-2</c:v>
                </c:pt>
                <c:pt idx="2">
                  <c:v>3.6999999999999998E-2</c:v>
                </c:pt>
                <c:pt idx="3">
                  <c:v>6.3E-2</c:v>
                </c:pt>
                <c:pt idx="4">
                  <c:v>7.0999999999999994E-2</c:v>
                </c:pt>
                <c:pt idx="5">
                  <c:v>7.0999999999999994E-2</c:v>
                </c:pt>
                <c:pt idx="6">
                  <c:v>0.111</c:v>
                </c:pt>
                <c:pt idx="7">
                  <c:v>0.125</c:v>
                </c:pt>
                <c:pt idx="8">
                  <c:v>0.14299999999999999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75614464"/>
        <c:axId val="78726272"/>
      </c:barChart>
      <c:catAx>
        <c:axId val="75614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anose="02020603050405020304" pitchFamily="18" charset="0"/>
              </a:defRPr>
            </a:pPr>
            <a:endParaRPr lang="ru-RU"/>
          </a:p>
        </c:txPr>
        <c:crossAx val="78726272"/>
        <c:crosses val="autoZero"/>
        <c:auto val="1"/>
        <c:lblAlgn val="ctr"/>
        <c:lblOffset val="100"/>
        <c:noMultiLvlLbl val="0"/>
      </c:catAx>
      <c:valAx>
        <c:axId val="787262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5614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70242-012B-4DA5-A9B9-754600B4A449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C7227-6680-4BD1-AC44-1F20C2197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26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EE9144-888A-426B-ACA1-C94077917C8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C7227-6680-4BD1-AC44-1F20C2197D1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8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5F516-8CCD-4991-BAC2-1E88432D413E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06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5F516-8CCD-4991-BAC2-1E88432D413E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06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5F516-8CCD-4991-BAC2-1E88432D413E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0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5F516-8CCD-4991-BAC2-1E88432D413E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06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5F516-8CCD-4991-BAC2-1E88432D413E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06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704850"/>
            <a:ext cx="4986337" cy="3738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2798" y="5020994"/>
            <a:ext cx="4545946" cy="40316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C7227-6680-4BD1-AC44-1F20C2197D1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20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81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92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980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нутренний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60"/>
            <a:ext cx="9144000" cy="101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 userDrawn="1"/>
        </p:nvSpPr>
        <p:spPr bwMode="auto">
          <a:xfrm>
            <a:off x="7429500" y="620715"/>
            <a:ext cx="399468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DF9B813C-1D53-415B-AF5E-001CD1541292}" type="slidenum">
              <a:rPr lang="ru-RU" altLang="ru-RU" sz="1400" b="1" smtClean="0">
                <a:solidFill>
                  <a:srgbClr val="4F81BD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sz="1400" b="1" dirty="0" smtClean="0">
              <a:solidFill>
                <a:srgbClr val="4F81BD"/>
              </a:solidFill>
              <a:latin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2"/>
            <a:ext cx="7234036" cy="101955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391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3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7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07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2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5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04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6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AB3CB-8A52-49AF-9405-641E4CC6F787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7213F-21FF-4D70-8F7F-5F6E465E8C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8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800199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dirty="0" smtClean="0">
                <a:solidFill>
                  <a:srgbClr val="7030A0"/>
                </a:solidFill>
              </a:rPr>
              <a:t>ГБУ РМ «Центр оценки качества образования – «Перспектива»</a:t>
            </a:r>
            <a:br>
              <a:rPr lang="ru-RU" altLang="ru-RU" sz="2800" dirty="0" smtClean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488832" cy="3865984"/>
          </a:xfrm>
        </p:spPr>
        <p:txBody>
          <a:bodyPr>
            <a:normAutofit/>
          </a:bodyPr>
          <a:lstStyle/>
          <a:p>
            <a:pPr algn="ctr">
              <a:spcBef>
                <a:spcPts val="925"/>
              </a:spcBef>
              <a:buSzPct val="95000"/>
            </a:pPr>
            <a:r>
              <a:rPr lang="ru-RU" altLang="ru-RU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</a:p>
          <a:p>
            <a:pPr algn="ctr">
              <a:spcBef>
                <a:spcPts val="925"/>
              </a:spcBef>
              <a:buSzPct val="95000"/>
            </a:pPr>
            <a:r>
              <a:rPr lang="ru-RU" altLang="ru-RU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algn="ctr">
              <a:spcBef>
                <a:spcPts val="925"/>
              </a:spcBef>
              <a:buSzPct val="95000"/>
            </a:pPr>
            <a:r>
              <a:rPr lang="ru-RU" altLang="ru-RU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Республике Мордовия</a:t>
            </a:r>
          </a:p>
          <a:p>
            <a:pPr>
              <a:spcBef>
                <a:spcPts val="925"/>
              </a:spcBef>
              <a:buSzPct val="95000"/>
            </a:pPr>
            <a:endParaRPr lang="ru-RU" altLang="ru-RU" sz="4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925"/>
              </a:spcBef>
              <a:buSzPct val="95000"/>
            </a:pPr>
            <a:r>
              <a:rPr lang="ru-RU" altLang="ru-RU" sz="3000" b="1" i="1" dirty="0" smtClean="0">
                <a:solidFill>
                  <a:srgbClr val="002060"/>
                </a:solidFill>
              </a:rPr>
              <a:t>2018-2019 учебный год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7956376" y="404664"/>
            <a:ext cx="108012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150756" y="107769"/>
            <a:ext cx="813732" cy="584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2"/>
            <a:ext cx="7310314" cy="1196750"/>
          </a:xfrm>
        </p:spPr>
        <p:txBody>
          <a:bodyPr>
            <a:normAutofit/>
          </a:bodyPr>
          <a:lstStyle/>
          <a:p>
            <a:pPr lvl="0" algn="ctr" eaLnBrk="1" hangingPunct="1"/>
            <a:r>
              <a:rPr lang="ru-RU" alt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исследования профессиональной компетенции 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учителей информатики</a:t>
            </a:r>
            <a:endParaRPr lang="ru-RU" altLang="ru-RU" sz="1400" b="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729562"/>
            <a:ext cx="181520" cy="179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10010" y="151376"/>
            <a:ext cx="1098494" cy="876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prstClr val="white"/>
                </a:solidFill>
              </a:ln>
              <a:solidFill>
                <a:prstClr val="white">
                  <a:lumMod val="95000"/>
                </a:prst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46040"/>
              </p:ext>
            </p:extLst>
          </p:nvPr>
        </p:nvGraphicFramePr>
        <p:xfrm>
          <a:off x="395537" y="1196752"/>
          <a:ext cx="8163720" cy="5628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923"/>
                <a:gridCol w="5220810"/>
                <a:gridCol w="2369987"/>
              </a:tblGrid>
              <a:tr h="589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выполнения выше 40%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Лямбирский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г.о.Саранск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51,4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6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Атяшевский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44,3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8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Кочкуровский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44,1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6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Большеигнатовский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43,7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7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Торбеевский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43,6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6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Теньгушевский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43,5</a:t>
                      </a:r>
                    </a:p>
                  </a:txBody>
                  <a:tcPr marL="68580" marR="68580" marT="0" marB="0"/>
                </a:tc>
              </a:tr>
              <a:tr h="480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Инсарский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6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Кадошкинский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Старошайговский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557463" y="2146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667133"/>
              </p:ext>
            </p:extLst>
          </p:nvPr>
        </p:nvGraphicFramePr>
        <p:xfrm>
          <a:off x="395537" y="1229087"/>
          <a:ext cx="8163720" cy="5628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923"/>
                <a:gridCol w="5220810"/>
                <a:gridCol w="2369987"/>
              </a:tblGrid>
              <a:tr h="589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выполнения выше 40%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Лямбирский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г.о.Саранск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51,4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6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Атяшевский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44,3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8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Кочкуровский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44,1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6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Большеигнатовский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43,7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7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Торбеевский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43,6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6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Теньгушевский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43,5</a:t>
                      </a:r>
                    </a:p>
                  </a:txBody>
                  <a:tcPr marL="68580" marR="68580" marT="0" marB="0"/>
                </a:tc>
              </a:tr>
              <a:tr h="480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Инсарский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6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Кадошкинский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Старошайговский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5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7956376" y="404664"/>
            <a:ext cx="108012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150756" y="107769"/>
            <a:ext cx="813732" cy="584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2"/>
            <a:ext cx="7310314" cy="1196750"/>
          </a:xfrm>
        </p:spPr>
        <p:txBody>
          <a:bodyPr>
            <a:normAutofit/>
          </a:bodyPr>
          <a:lstStyle/>
          <a:p>
            <a:pPr lvl="0" algn="ctr" eaLnBrk="1" hangingPunct="1"/>
            <a:r>
              <a:rPr lang="ru-RU" alt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Нарушения соблюдения норм Порядка аттестации на соответствие занимаемой должности</a:t>
            </a:r>
            <a:endParaRPr lang="ru-RU" altLang="ru-RU" sz="2000" b="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729562"/>
            <a:ext cx="181520" cy="179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10010" y="151376"/>
            <a:ext cx="1098494" cy="876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prstClr val="white"/>
                </a:solidFill>
              </a:ln>
              <a:solidFill>
                <a:prstClr val="white">
                  <a:lumMod val="95000"/>
                </a:prst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541703"/>
              </p:ext>
            </p:extLst>
          </p:nvPr>
        </p:nvGraphicFramePr>
        <p:xfrm>
          <a:off x="15739" y="1027672"/>
          <a:ext cx="9020756" cy="5553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797"/>
                <a:gridCol w="2448272"/>
                <a:gridCol w="5328592"/>
                <a:gridCol w="864095"/>
              </a:tblGrid>
              <a:tr h="52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Муниципальные районы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Тип нарушений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 нарушений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8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Старошайговский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6443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форма аттестации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  <a:tr h="345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Большеигнатовский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положение, презентация опыта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/>
                </a:tc>
              </a:tr>
              <a:tr h="603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Атюрьевский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положение, формы аттестации, добровольное присутствие педагога на заседании комиссии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/>
                </a:tc>
              </a:tr>
              <a:tr h="313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Дубенский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положение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/>
                </a:tc>
              </a:tr>
              <a:tr h="417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Чамзинский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положение, формы аттестации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68580" marR="68580" marT="0" marB="0"/>
                </a:tc>
              </a:tr>
              <a:tr h="460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Атяшевский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положение, формы аттестации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/>
                </a:tc>
              </a:tr>
              <a:tr h="533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Торбеевский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положение, формы аттестации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580" marR="68580" marT="0" marB="0"/>
                </a:tc>
              </a:tr>
              <a:tr h="435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Теньгушевский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положение, формы аттестации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/>
                </a:tc>
              </a:tr>
              <a:tr h="391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Ельниковский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положение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/>
                </a:tc>
              </a:tr>
              <a:tr h="438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Краснослободский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положение, формы аттестации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/>
                </a:tc>
              </a:tr>
              <a:tr h="5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Темниковский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положение, формы аттестации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557463" y="2146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2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1"/>
            <a:ext cx="8712968" cy="620687"/>
          </a:xfrm>
          <a:solidFill>
            <a:schemeClr val="tx2"/>
          </a:solidFill>
        </p:spPr>
        <p:txBody>
          <a:bodyPr lIns="105597" tIns="54910" rIns="105597" bIns="54910"/>
          <a:lstStyle/>
          <a:p>
            <a:pPr eaLnBrk="1">
              <a:tabLst>
                <a:tab pos="0" algn="l"/>
                <a:tab pos="525257" algn="l"/>
                <a:tab pos="1052377" algn="l"/>
                <a:tab pos="1579496" algn="l"/>
                <a:tab pos="2106617" algn="l"/>
                <a:tab pos="2633736" algn="l"/>
                <a:tab pos="3160856" algn="l"/>
                <a:tab pos="3687975" algn="l"/>
                <a:tab pos="4215096" algn="l"/>
                <a:tab pos="4742215" algn="l"/>
                <a:tab pos="5269335" algn="l"/>
                <a:tab pos="5796454" algn="l"/>
                <a:tab pos="6323574" algn="l"/>
                <a:tab pos="6850693" algn="l"/>
                <a:tab pos="7377814" algn="l"/>
                <a:tab pos="7904933" algn="l"/>
                <a:tab pos="8432053" algn="l"/>
                <a:tab pos="8959172" algn="l"/>
                <a:tab pos="9486292" algn="l"/>
                <a:tab pos="10013412" algn="l"/>
                <a:tab pos="10540532" algn="l"/>
              </a:tabLst>
            </a:pPr>
            <a:r>
              <a:rPr lang="ru-RU" sz="3000" dirty="0" smtClean="0">
                <a:solidFill>
                  <a:schemeClr val="bg1"/>
                </a:solidFill>
              </a:rPr>
              <a:t>Критерии </a:t>
            </a:r>
            <a:r>
              <a:rPr lang="ru-RU" sz="3000" dirty="0">
                <a:solidFill>
                  <a:schemeClr val="bg1"/>
                </a:solidFill>
              </a:rPr>
              <a:t>для  оценки портфолио </a:t>
            </a:r>
            <a:r>
              <a:rPr lang="ru-RU" sz="3000" b="1" dirty="0">
                <a:solidFill>
                  <a:schemeClr val="bg1"/>
                </a:solidFill>
              </a:rPr>
              <a:t>учителей</a:t>
            </a:r>
            <a:endParaRPr lang="ru-RU" altLang="ru-RU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980728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*Стабильные </a:t>
            </a:r>
            <a:r>
              <a:rPr lang="ru-RU" sz="2000" b="1" dirty="0"/>
              <a:t>положительные результаты (положительная динамика) освоения обучающимися образовательных программ по итогам мониторингов, проводимых организацией</a:t>
            </a:r>
          </a:p>
          <a:p>
            <a:r>
              <a:rPr lang="ru-RU" sz="2000" b="1" dirty="0" smtClean="0"/>
              <a:t>*Положительные </a:t>
            </a:r>
            <a:r>
              <a:rPr lang="ru-RU" sz="2000" b="1" dirty="0"/>
              <a:t>результаты освоения обучающимися образовательных программ по итогам внешнего мониторинга </a:t>
            </a:r>
          </a:p>
          <a:p>
            <a:r>
              <a:rPr lang="ru-RU" sz="2000" b="1" dirty="0" smtClean="0"/>
              <a:t>*Результаты </a:t>
            </a:r>
            <a:r>
              <a:rPr lang="ru-RU" sz="2000" b="1" dirty="0"/>
              <a:t>участия в инновационной (экспериментальной) деятельности</a:t>
            </a:r>
          </a:p>
          <a:p>
            <a:r>
              <a:rPr lang="ru-RU" sz="2000" b="1" dirty="0" smtClean="0"/>
              <a:t>*Результаты </a:t>
            </a:r>
            <a:r>
              <a:rPr lang="ru-RU" sz="2000" b="1" dirty="0"/>
              <a:t>участия обучающихся во Всероссийской предметной олимпиаде</a:t>
            </a:r>
          </a:p>
          <a:p>
            <a:r>
              <a:rPr lang="ru-RU" sz="2000" b="1" dirty="0" smtClean="0"/>
              <a:t>*Позитивные </a:t>
            </a:r>
            <a:r>
              <a:rPr lang="ru-RU" sz="2000" b="1" dirty="0"/>
              <a:t>результаты внеурочной деятельности обучающихся по учебным предметам</a:t>
            </a:r>
          </a:p>
          <a:p>
            <a:r>
              <a:rPr lang="ru-RU" sz="2000" b="1" dirty="0" smtClean="0"/>
              <a:t>*Наличие </a:t>
            </a:r>
            <a:r>
              <a:rPr lang="ru-RU" sz="2000" b="1" dirty="0"/>
              <a:t>публикаций, авторских программ, участие педагога в профессиональных конкурсах</a:t>
            </a:r>
          </a:p>
          <a:p>
            <a:r>
              <a:rPr lang="ru-RU" sz="2000" b="1" dirty="0" smtClean="0"/>
              <a:t>*Выступления </a:t>
            </a:r>
            <a:r>
              <a:rPr lang="ru-RU" sz="2000" b="1" dirty="0"/>
              <a:t>на заседаниях методических советов, научно-практических конференциях</a:t>
            </a:r>
          </a:p>
          <a:p>
            <a:r>
              <a:rPr lang="ru-RU" sz="2000" b="1" dirty="0" smtClean="0"/>
              <a:t>*Проведение </a:t>
            </a:r>
            <a:r>
              <a:rPr lang="ru-RU" sz="2000" b="1" dirty="0"/>
              <a:t>открытых уроков, мастер-классов, мероприятий (очно)</a:t>
            </a:r>
          </a:p>
          <a:p>
            <a:r>
              <a:rPr lang="ru-RU" sz="2000" b="1" dirty="0" smtClean="0"/>
              <a:t>*Наставничество</a:t>
            </a:r>
            <a:endParaRPr lang="ru-RU" sz="2000" b="1" dirty="0"/>
          </a:p>
          <a:p>
            <a:r>
              <a:rPr lang="ru-RU" sz="2000" b="1" dirty="0" smtClean="0"/>
              <a:t>*Экспертная </a:t>
            </a:r>
            <a:r>
              <a:rPr lang="ru-RU" sz="2000" b="1" dirty="0"/>
              <a:t>деятельность </a:t>
            </a:r>
          </a:p>
          <a:p>
            <a:r>
              <a:rPr lang="ru-RU" sz="2000" b="1" dirty="0" smtClean="0"/>
              <a:t>*Общественно-педагогическая </a:t>
            </a:r>
            <a:r>
              <a:rPr lang="ru-RU" sz="2000" b="1" dirty="0"/>
              <a:t>активность </a:t>
            </a:r>
          </a:p>
          <a:p>
            <a:r>
              <a:rPr lang="ru-RU" sz="2000" b="1" dirty="0" smtClean="0"/>
              <a:t>*Награды </a:t>
            </a:r>
            <a:r>
              <a:rPr lang="ru-RU" sz="2000" b="1" dirty="0"/>
              <a:t>и поощрения </a:t>
            </a:r>
          </a:p>
        </p:txBody>
      </p:sp>
    </p:spTree>
    <p:extLst>
      <p:ext uri="{BB962C8B-B14F-4D97-AF65-F5344CB8AC3E}">
        <p14:creationId xmlns:p14="http://schemas.microsoft.com/office/powerpoint/2010/main" val="513231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23224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совершенствования процедуры аттестации педагогических работников необходимо: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выездные заседания ГАК с целью обмена и распространения инновационного опыта муниципальных районов;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проведение обучающих семинаров по подготовке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аттестуемым педагогам располагать результаты профессиональной деятельности (портфолио)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ОО.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8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C:\Users\user\Desktop\Слайд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1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93000"/>
              </a:lnSpc>
              <a:defRPr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</a:t>
            </a: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образования и науки Российской Федерации 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07.04.2014 №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276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 </a:t>
            </a: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Зарегистрирован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Минюсте России 23.05.2014 N 32408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8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446012"/>
              </p:ext>
            </p:extLst>
          </p:nvPr>
        </p:nvGraphicFramePr>
        <p:xfrm>
          <a:off x="539552" y="116632"/>
          <a:ext cx="8136904" cy="6408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0450"/>
                <a:gridCol w="598241"/>
                <a:gridCol w="598241"/>
                <a:gridCol w="626600"/>
                <a:gridCol w="783490"/>
                <a:gridCol w="754971"/>
                <a:gridCol w="922742"/>
                <a:gridCol w="1342169"/>
              </a:tblGrid>
              <a:tr h="7256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Наименование муниципального района/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городского округа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Соответствие  занимаемой должности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 категория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Высшая категория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8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Ардатовский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Атюрьевский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Атяшевский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Большеберезниковский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Большеигнатовский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Дубенский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Ельниковский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Зубово-Полянский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Инсарский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3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Ичалковский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Кадошкинский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Ковылкинский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Кочкуровский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Краснослободский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Лямбирский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Ромодановский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Рузаевский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г.о. Саранск (в т.ч. ЦОД, РЦДОД)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271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Старошайговский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Темниковский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Теньгушевский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Торбеевский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Чамзинский район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ОО интернатного типа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СПО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2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Всего по ОО Минобразования РМ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693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951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indent="-9017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2559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8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аттестации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829488"/>
              </p:ext>
            </p:extLst>
          </p:nvPr>
        </p:nvGraphicFramePr>
        <p:xfrm>
          <a:off x="467544" y="1124744"/>
          <a:ext cx="8229600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0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20621"/>
            <a:ext cx="9144000" cy="10081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учителей, не сдавших предметное тестирование, в процентном отношении к тестируемым учителям по предмету</a:t>
            </a:r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09397"/>
              </p:ext>
            </p:extLst>
          </p:nvPr>
        </p:nvGraphicFramePr>
        <p:xfrm>
          <a:off x="251522" y="852298"/>
          <a:ext cx="8784976" cy="6170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0"/>
                <a:gridCol w="436446"/>
                <a:gridCol w="528406"/>
                <a:gridCol w="528406"/>
                <a:gridCol w="528406"/>
                <a:gridCol w="528406"/>
                <a:gridCol w="528406"/>
                <a:gridCol w="528406"/>
                <a:gridCol w="528406"/>
                <a:gridCol w="528406"/>
                <a:gridCol w="528406"/>
                <a:gridCol w="528406"/>
                <a:gridCol w="417306"/>
                <a:gridCol w="630940"/>
                <a:gridCol w="648074"/>
              </a:tblGrid>
              <a:tr h="13486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Предмет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2012-2013 учебный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2013-2014 учебный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2014-2015 учебный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2015-2016 учебный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2016-2017 учебный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2017-2018 учебный год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2018-2019 учебный год</a:t>
                      </a: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539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Кол-во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Кол-во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Кол-во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Кол-во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ru-RU" sz="1600" dirty="0" smtClean="0">
                          <a:effectLst/>
                          <a:latin typeface="+mj-lt"/>
                        </a:rPr>
                        <a:t>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Кол-во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ru-RU" sz="1600" dirty="0" smtClean="0">
                          <a:effectLst/>
                          <a:latin typeface="+mj-lt"/>
                        </a:rPr>
                        <a:t>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6974" marR="56974" marT="0" marB="0" anchor="ctr"/>
                </a:tc>
              </a:tr>
              <a:tr h="281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Русский язык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269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Математика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269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Биология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269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Химия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269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Г</a:t>
                      </a:r>
                      <a:r>
                        <a:rPr lang="ru-RU" sz="1600" dirty="0" smtClean="0">
                          <a:effectLst/>
                        </a:rPr>
                        <a:t>еография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269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История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8,1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539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Обществознание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539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Английский язык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539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Немецкий язык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269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Физика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14,3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273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Информатика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  <a:tr h="269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ИТОГО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5%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19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3%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5%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4,1%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3,3%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4,6%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74" marR="569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5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52299"/>
              </p:ext>
            </p:extLst>
          </p:nvPr>
        </p:nvGraphicFramePr>
        <p:xfrm>
          <a:off x="755576" y="1196752"/>
          <a:ext cx="748883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Процентное отношение учителей, не сдавших предметное тестирование, к общему числу тестируемых учителей по муниципальным районам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2017-2018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030721"/>
              </p:ext>
            </p:extLst>
          </p:nvPr>
        </p:nvGraphicFramePr>
        <p:xfrm>
          <a:off x="755576" y="1196752"/>
          <a:ext cx="7632848" cy="519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754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7956376" y="404664"/>
            <a:ext cx="108012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150756" y="107769"/>
            <a:ext cx="813732" cy="584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2"/>
            <a:ext cx="7310314" cy="1196750"/>
          </a:xfrm>
        </p:spPr>
        <p:txBody>
          <a:bodyPr>
            <a:normAutofit/>
          </a:bodyPr>
          <a:lstStyle/>
          <a:p>
            <a:pPr lvl="0" algn="ctr" eaLnBrk="1" hangingPunct="1"/>
            <a:r>
              <a:rPr lang="ru-RU" alt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исследования профессиональной компетенции учителей </a:t>
            </a: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altLang="ru-RU" sz="1400" b="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729562"/>
            <a:ext cx="181520" cy="179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10010" y="151376"/>
            <a:ext cx="1098494" cy="876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prstClr val="white"/>
                </a:solidFill>
              </a:ln>
              <a:solidFill>
                <a:prstClr val="white">
                  <a:lumMod val="95000"/>
                </a:prst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756055"/>
              </p:ext>
            </p:extLst>
          </p:nvPr>
        </p:nvGraphicFramePr>
        <p:xfrm>
          <a:off x="899592" y="1556787"/>
          <a:ext cx="7110418" cy="4781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4593259"/>
                <a:gridCol w="2085111"/>
              </a:tblGrid>
              <a:tr h="504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выполнения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французский язык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начальные классы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немецкий язык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 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68,1</a:t>
                      </a:r>
                    </a:p>
                  </a:txBody>
                  <a:tcPr marL="68580" marR="68580" marT="0" marB="0"/>
                </a:tc>
              </a:tr>
              <a:tr h="288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67,6</a:t>
                      </a:r>
                      <a:endParaRPr lang="ru-RU" sz="1800" dirty="0"/>
                    </a:p>
                  </a:txBody>
                  <a:tcPr marL="68580" marR="68580" marT="0" marB="0"/>
                </a:tc>
              </a:tr>
              <a:tr h="32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557463" y="2146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7956376" y="404664"/>
            <a:ext cx="108012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150756" y="107769"/>
            <a:ext cx="813732" cy="584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2"/>
            <a:ext cx="7310314" cy="1196750"/>
          </a:xfrm>
        </p:spPr>
        <p:txBody>
          <a:bodyPr>
            <a:normAutofit/>
          </a:bodyPr>
          <a:lstStyle/>
          <a:p>
            <a:pPr lvl="0" algn="ctr" eaLnBrk="1" hangingPunct="1"/>
            <a:r>
              <a:rPr lang="ru-RU" alt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исследования профессиональной компетенции 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учителей немецкого языка </a:t>
            </a: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altLang="ru-RU" sz="1400" b="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729562"/>
            <a:ext cx="181520" cy="179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10010" y="151376"/>
            <a:ext cx="1098494" cy="876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prstClr val="white"/>
                </a:solidFill>
              </a:ln>
              <a:solidFill>
                <a:prstClr val="white">
                  <a:lumMod val="95000"/>
                </a:prst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8197"/>
              </p:ext>
            </p:extLst>
          </p:nvPr>
        </p:nvGraphicFramePr>
        <p:xfrm>
          <a:off x="827584" y="1556787"/>
          <a:ext cx="7182426" cy="4608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4593259"/>
                <a:gridCol w="2085111"/>
              </a:tblGrid>
              <a:tr h="806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муниципалитеты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выполнения выше 70%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Теньгушевский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Кадошкинский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84,8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Дубенский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81,05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Ромодановский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79,55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Большеигнатовский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73,75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Большеберезниковский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73, 5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Старошайговский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557463" y="2146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9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7956376" y="404664"/>
            <a:ext cx="108012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150756" y="107769"/>
            <a:ext cx="813732" cy="584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2"/>
            <a:ext cx="7310314" cy="1196750"/>
          </a:xfrm>
        </p:spPr>
        <p:txBody>
          <a:bodyPr>
            <a:normAutofit/>
          </a:bodyPr>
          <a:lstStyle/>
          <a:p>
            <a:pPr lvl="0" algn="ctr" eaLnBrk="1" hangingPunct="1"/>
            <a:r>
              <a:rPr lang="ru-RU" alt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исследования профессиональной компетенции 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учителей английского языка </a:t>
            </a:r>
            <a: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altLang="ru-RU" sz="1400" b="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729562"/>
            <a:ext cx="181520" cy="179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10010" y="151376"/>
            <a:ext cx="1098494" cy="876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prstClr val="white"/>
                </a:solidFill>
              </a:ln>
              <a:solidFill>
                <a:prstClr val="white">
                  <a:lumMod val="95000"/>
                </a:prst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466296"/>
              </p:ext>
            </p:extLst>
          </p:nvPr>
        </p:nvGraphicFramePr>
        <p:xfrm>
          <a:off x="827584" y="1484783"/>
          <a:ext cx="7182426" cy="4752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4593259"/>
                <a:gridCol w="2085111"/>
              </a:tblGrid>
              <a:tr h="686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муниципалитеты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выполнения выше 70%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Большеигнатовский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Ельниковский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79,95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Дубенский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79,65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Ичалковский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го.Саранск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Краснослободский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73,35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Атяшевский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73,25</a:t>
                      </a:r>
                    </a:p>
                  </a:txBody>
                  <a:tcPr marL="68580" marR="68580" marT="0" marB="0"/>
                </a:tc>
              </a:tr>
              <a:tr h="393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Рузаевский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Торбеевский</a:t>
                      </a:r>
                      <a:endParaRPr lang="ru-RU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72,35</a:t>
                      </a:r>
                      <a:endParaRPr lang="ru-RU" sz="20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557463" y="2146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1073</Words>
  <Application>Microsoft Office PowerPoint</Application>
  <PresentationFormat>Экран (4:3)</PresentationFormat>
  <Paragraphs>684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ГБУ РМ «Центр оценки качества образования – «Перспектива» </vt:lpstr>
      <vt:lpstr>Приказ Министерства образования и науки Российской Федерации  от 07.04.2014 № 276</vt:lpstr>
      <vt:lpstr>Презентация PowerPoint</vt:lpstr>
      <vt:lpstr>Результаты аттестации</vt:lpstr>
      <vt:lpstr>Количество учителей, не сдавших предметное тестирование, в процентном отношении к тестируемым учителям по предмету</vt:lpstr>
      <vt:lpstr>Процентное отношение учителей, не сдавших предметное тестирование, к общему числу тестируемых учителей по муниципальным районам в 2017-2018 учебном году</vt:lpstr>
      <vt:lpstr>Результаты исследования профессиональной компетенции учителей  </vt:lpstr>
      <vt:lpstr>Результаты исследования профессиональной компетенции учителей немецкого языка  </vt:lpstr>
      <vt:lpstr>Результаты исследования профессиональной компетенции учителей английского языка  </vt:lpstr>
      <vt:lpstr>Результаты исследования профессиональной компетенции учителей информатики</vt:lpstr>
      <vt:lpstr>Нарушения соблюдения норм Порядка аттестации на соответствие занимаемой должности</vt:lpstr>
      <vt:lpstr>Критерии для  оценки портфолио учителей</vt:lpstr>
      <vt:lpstr>В целях совершенствования процедуры аттестации педагогических работников необходимо: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79</cp:revision>
  <cp:lastPrinted>2017-07-11T12:02:14Z</cp:lastPrinted>
  <dcterms:created xsi:type="dcterms:W3CDTF">2016-07-07T09:21:37Z</dcterms:created>
  <dcterms:modified xsi:type="dcterms:W3CDTF">2019-08-27T08:09:57Z</dcterms:modified>
</cp:coreProperties>
</file>